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6"/>
  </p:notesMasterIdLst>
  <p:handoutMasterIdLst>
    <p:handoutMasterId r:id="rId47"/>
  </p:handoutMasterIdLst>
  <p:sldIdLst>
    <p:sldId id="288" r:id="rId3"/>
    <p:sldId id="387" r:id="rId4"/>
    <p:sldId id="371" r:id="rId5"/>
    <p:sldId id="380" r:id="rId6"/>
    <p:sldId id="357" r:id="rId7"/>
    <p:sldId id="382" r:id="rId8"/>
    <p:sldId id="383" r:id="rId9"/>
    <p:sldId id="384" r:id="rId10"/>
    <p:sldId id="372" r:id="rId11"/>
    <p:sldId id="330" r:id="rId12"/>
    <p:sldId id="386" r:id="rId13"/>
    <p:sldId id="388" r:id="rId14"/>
    <p:sldId id="389" r:id="rId15"/>
    <p:sldId id="390" r:id="rId16"/>
    <p:sldId id="391" r:id="rId17"/>
    <p:sldId id="356" r:id="rId18"/>
    <p:sldId id="355" r:id="rId19"/>
    <p:sldId id="307" r:id="rId20"/>
    <p:sldId id="358" r:id="rId21"/>
    <p:sldId id="377" r:id="rId22"/>
    <p:sldId id="335" r:id="rId23"/>
    <p:sldId id="353" r:id="rId24"/>
    <p:sldId id="354" r:id="rId25"/>
    <p:sldId id="341" r:id="rId26"/>
    <p:sldId id="378" r:id="rId27"/>
    <p:sldId id="376" r:id="rId28"/>
    <p:sldId id="392" r:id="rId29"/>
    <p:sldId id="374" r:id="rId30"/>
    <p:sldId id="373" r:id="rId31"/>
    <p:sldId id="375" r:id="rId32"/>
    <p:sldId id="305" r:id="rId33"/>
    <p:sldId id="304" r:id="rId34"/>
    <p:sldId id="300" r:id="rId35"/>
    <p:sldId id="303" r:id="rId36"/>
    <p:sldId id="306" r:id="rId37"/>
    <p:sldId id="279" r:id="rId38"/>
    <p:sldId id="280" r:id="rId39"/>
    <p:sldId id="301" r:id="rId40"/>
    <p:sldId id="297" r:id="rId41"/>
    <p:sldId id="294" r:id="rId42"/>
    <p:sldId id="295" r:id="rId43"/>
    <p:sldId id="298" r:id="rId44"/>
    <p:sldId id="285" r:id="rId45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A31"/>
    <a:srgbClr val="C9C9C9"/>
    <a:srgbClr val="79B2D4"/>
    <a:srgbClr val="FF5451"/>
    <a:srgbClr val="B2B2B2"/>
    <a:srgbClr val="969696"/>
    <a:srgbClr val="4D4D4D"/>
    <a:srgbClr val="24242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77470"/>
  </p:normalViewPr>
  <p:slideViewPr>
    <p:cSldViewPr snapToGrid="0" snapToObjects="1" showGuides="1">
      <p:cViewPr>
        <p:scale>
          <a:sx n="153" d="100"/>
          <a:sy n="153" d="100"/>
        </p:scale>
        <p:origin x="1096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23.09.23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23.09.23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environment: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- already talked about in the beginning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	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		- Developer meeting with presentation of Plugin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team model canvas to get started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	- SCRUM as framework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	- required skills were partly communicated by max and </a:t>
            </a:r>
            <a:r>
              <a:rPr lang="en-US" sz="1800" i="0" u="none" strike="noStrike" dirty="0" err="1">
                <a:solidFill>
                  <a:srgbClr val="374151"/>
                </a:solidFill>
                <a:effectLst/>
                <a:latin typeface="Söhne"/>
              </a:rPr>
              <a:t>johannes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0051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WHAT WE KEPT – WHY DID WE KEEP THEM?</a:t>
            </a:r>
          </a:p>
          <a:p>
            <a:r>
              <a:rPr lang="de-DE" dirty="0"/>
              <a:t>- </a:t>
            </a:r>
            <a:r>
              <a:rPr lang="en-US" dirty="0"/>
              <a:t>clear meeting schedule with clear goals for each meeting  -&gt; more efficient time usage</a:t>
            </a:r>
            <a:endParaRPr lang="de-DE" dirty="0"/>
          </a:p>
          <a:p>
            <a:r>
              <a:rPr lang="de-DE" dirty="0"/>
              <a:t>- </a:t>
            </a:r>
            <a:r>
              <a:rPr lang="en-US" dirty="0"/>
              <a:t>Role PO: one responsibility for providing requirements (Johannes)</a:t>
            </a:r>
          </a:p>
          <a:p>
            <a:r>
              <a:rPr lang="en-US" dirty="0"/>
              <a:t>- Backlog &amp; </a:t>
            </a:r>
            <a:r>
              <a:rPr lang="en-US" dirty="0" err="1"/>
              <a:t>SprintBL</a:t>
            </a:r>
            <a:r>
              <a:rPr lang="en-US" dirty="0"/>
              <a:t> for efficient time management:</a:t>
            </a:r>
          </a:p>
          <a:p>
            <a:r>
              <a:rPr lang="en-US" dirty="0"/>
              <a:t>	- always having enough tickets to work on -&gt; constant workload instead of peak and off times</a:t>
            </a:r>
          </a:p>
          <a:p>
            <a:r>
              <a:rPr lang="en-US" dirty="0"/>
              <a:t>	- measurable: Tickets per Sprint -&gt; better motivation / planning possible</a:t>
            </a:r>
          </a:p>
          <a:p>
            <a:r>
              <a:rPr lang="en-US" dirty="0"/>
              <a:t>… was it useful? Absolutely!</a:t>
            </a:r>
          </a:p>
          <a:p>
            <a:endParaRPr lang="en-US" dirty="0"/>
          </a:p>
          <a:p>
            <a:r>
              <a:rPr lang="en-US" dirty="0"/>
              <a:t>DEVIATION – WHY NOT USE THEM?</a:t>
            </a:r>
          </a:p>
          <a:p>
            <a:r>
              <a:rPr lang="en-US" dirty="0"/>
              <a:t>- too few people to have a separate Dev Team, SM and PO</a:t>
            </a:r>
          </a:p>
          <a:p>
            <a:r>
              <a:rPr lang="en-US" dirty="0"/>
              <a:t>- Daily would've been too much -&gt; 2 meetings per week enough</a:t>
            </a:r>
          </a:p>
          <a:p>
            <a:r>
              <a:rPr lang="en-US" dirty="0"/>
              <a:t>… did we miss them? Absolutely not!</a:t>
            </a:r>
          </a:p>
          <a:p>
            <a:endParaRPr lang="en-US" dirty="0"/>
          </a:p>
          <a:p>
            <a:r>
              <a:rPr lang="en-US" dirty="0"/>
              <a:t>ADDITIONAL REGULAR EVENTS: </a:t>
            </a:r>
            <a:r>
              <a:rPr lang="en-US" b="0" dirty="0"/>
              <a:t>Why we keep them? Usefulness? Adjustments?</a:t>
            </a:r>
          </a:p>
          <a:p>
            <a:r>
              <a:rPr lang="en-US" dirty="0"/>
              <a:t>- pair programming: getting better solutions in shorter time, super useful also for motivation</a:t>
            </a:r>
          </a:p>
          <a:p>
            <a:r>
              <a:rPr lang="en-US" dirty="0"/>
              <a:t>- presentation on Mondays: for updates and to practice, we </a:t>
            </a:r>
            <a:r>
              <a:rPr lang="en-US" dirty="0" err="1"/>
              <a:t>didnt</a:t>
            </a:r>
            <a:r>
              <a:rPr lang="en-US" dirty="0"/>
              <a:t> attend anymore when we did not have to present anything</a:t>
            </a:r>
          </a:p>
          <a:p>
            <a:r>
              <a:rPr lang="en-US" dirty="0"/>
              <a:t>- preparations: to get everyone one the same page before meetings</a:t>
            </a:r>
          </a:p>
          <a:p>
            <a:endParaRPr lang="en-US" dirty="0"/>
          </a:p>
          <a:p>
            <a:r>
              <a:rPr lang="en-US" dirty="0"/>
              <a:t>SPECIAL EVENTS: </a:t>
            </a:r>
          </a:p>
          <a:p>
            <a:r>
              <a:rPr lang="en-US" dirty="0"/>
              <a:t>- presentation for eclipse </a:t>
            </a:r>
            <a:r>
              <a:rPr lang="en-US" dirty="0" err="1"/>
              <a:t>devs</a:t>
            </a:r>
            <a:r>
              <a:rPr lang="en-US" dirty="0"/>
              <a:t>: presenting our plugin to the people that are going to use it – not so helpful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049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… in </a:t>
            </a:r>
            <a:r>
              <a:rPr lang="de-DE" b="1" dirty="0" err="1"/>
              <a:t>group</a:t>
            </a:r>
            <a:r>
              <a:rPr lang="de-DE" b="1" dirty="0"/>
              <a:t>:</a:t>
            </a:r>
          </a:p>
          <a:p>
            <a:r>
              <a:rPr lang="de-DE" b="1" dirty="0"/>
              <a:t>- </a:t>
            </a:r>
            <a:r>
              <a:rPr lang="en-US" dirty="0"/>
              <a:t>very friendly</a:t>
            </a:r>
            <a:r>
              <a:rPr lang="de-DE" b="1" dirty="0"/>
              <a:t>, </a:t>
            </a:r>
            <a:r>
              <a:rPr lang="en-US" dirty="0"/>
              <a:t>trustworthy</a:t>
            </a:r>
            <a:r>
              <a:rPr lang="de-DE" b="1" dirty="0"/>
              <a:t>, </a:t>
            </a:r>
            <a:r>
              <a:rPr lang="en-US" dirty="0"/>
              <a:t>reliable</a:t>
            </a:r>
            <a:r>
              <a:rPr lang="de-DE" b="1" dirty="0"/>
              <a:t>, </a:t>
            </a:r>
            <a:r>
              <a:rPr lang="en-US" dirty="0"/>
              <a:t>reasonable</a:t>
            </a:r>
            <a:r>
              <a:rPr lang="de-DE" b="1" dirty="0"/>
              <a:t>, </a:t>
            </a:r>
            <a:r>
              <a:rPr lang="en-US" dirty="0"/>
              <a:t>open minded</a:t>
            </a:r>
            <a:r>
              <a:rPr lang="de-DE" b="1" dirty="0"/>
              <a:t>, </a:t>
            </a:r>
            <a:r>
              <a:rPr lang="en-US" dirty="0"/>
              <a:t>thriving</a:t>
            </a:r>
          </a:p>
          <a:p>
            <a:endParaRPr lang="en-US" b="1" dirty="0"/>
          </a:p>
          <a:p>
            <a:r>
              <a:rPr lang="en-US" b="1" dirty="0"/>
              <a:t>direct: Johannes &amp; Max:</a:t>
            </a:r>
          </a:p>
          <a:p>
            <a:r>
              <a:rPr lang="en-US" b="0" dirty="0"/>
              <a:t>- </a:t>
            </a:r>
            <a:r>
              <a:rPr lang="en-US" dirty="0"/>
              <a:t>friendly, knowledgeable, supportive</a:t>
            </a:r>
            <a:endParaRPr lang="en-US" b="0" dirty="0"/>
          </a:p>
          <a:p>
            <a:r>
              <a:rPr lang="de-DE" b="1" dirty="0" err="1"/>
              <a:t>indirect</a:t>
            </a:r>
            <a:r>
              <a:rPr lang="de-DE" b="1" dirty="0"/>
              <a:t>: </a:t>
            </a:r>
            <a:r>
              <a:rPr lang="de-DE" b="1" dirty="0" err="1"/>
              <a:t>few</a:t>
            </a:r>
            <a:r>
              <a:rPr lang="de-DE" b="1" dirty="0"/>
              <a:t> </a:t>
            </a:r>
            <a:r>
              <a:rPr lang="de-DE" b="1" dirty="0" err="1"/>
              <a:t>devs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eclips</a:t>
            </a:r>
            <a:r>
              <a:rPr lang="en-US" b="1" dirty="0"/>
              <a:t>e</a:t>
            </a:r>
          </a:p>
          <a:p>
            <a:r>
              <a:rPr lang="en-US" b="1" dirty="0"/>
              <a:t>- </a:t>
            </a:r>
            <a:r>
              <a:rPr lang="en-US" dirty="0"/>
              <a:t>also very friendly</a:t>
            </a:r>
            <a:endParaRPr lang="en-US" b="1" dirty="0"/>
          </a:p>
          <a:p>
            <a:r>
              <a:rPr lang="en-US" b="1" dirty="0"/>
              <a:t>- </a:t>
            </a:r>
            <a:r>
              <a:rPr lang="en-US" dirty="0"/>
              <a:t>no other communication with the rest of company</a:t>
            </a:r>
            <a:endParaRPr lang="en-US" b="1" dirty="0"/>
          </a:p>
          <a:p>
            <a:endParaRPr lang="en-US" b="1" dirty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7553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Requirements</a:t>
            </a:r>
            <a:r>
              <a:rPr lang="de-DE" b="1" dirty="0"/>
              <a:t> </a:t>
            </a:r>
            <a:r>
              <a:rPr lang="de-DE" b="1" dirty="0" err="1"/>
              <a:t>elicitation</a:t>
            </a:r>
            <a:r>
              <a:rPr lang="de-DE" b="1" dirty="0"/>
              <a:t>:</a:t>
            </a:r>
          </a:p>
          <a:p>
            <a:r>
              <a:rPr lang="de-DE" b="0" dirty="0"/>
              <a:t>- </a:t>
            </a:r>
            <a:r>
              <a:rPr lang="en-US" dirty="0"/>
              <a:t>one big planning at the beginning</a:t>
            </a:r>
            <a:endParaRPr lang="de-DE" b="0" dirty="0"/>
          </a:p>
          <a:p>
            <a:r>
              <a:rPr lang="de-DE" b="0" dirty="0"/>
              <a:t>- </a:t>
            </a:r>
            <a:r>
              <a:rPr lang="en-US" dirty="0"/>
              <a:t>requirements were already quite clear</a:t>
            </a:r>
            <a:r>
              <a:rPr lang="de-DE" b="0" dirty="0"/>
              <a:t> -&gt; </a:t>
            </a:r>
            <a:r>
              <a:rPr lang="en-US" dirty="0"/>
              <a:t>good preparation from Johannes &amp; Team</a:t>
            </a:r>
            <a:endParaRPr lang="de-DE" b="0" dirty="0"/>
          </a:p>
          <a:p>
            <a:r>
              <a:rPr lang="de-DE" b="0" dirty="0"/>
              <a:t>- </a:t>
            </a:r>
            <a:r>
              <a:rPr lang="de-DE" b="0" dirty="0" err="1"/>
              <a:t>further</a:t>
            </a:r>
            <a:r>
              <a:rPr lang="de-DE" b="0" dirty="0"/>
              <a:t> </a:t>
            </a:r>
            <a:r>
              <a:rPr lang="de-DE" b="0" dirty="0" err="1"/>
              <a:t>requirements</a:t>
            </a:r>
            <a:r>
              <a:rPr lang="de-DE" b="0" dirty="0"/>
              <a:t> on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way</a:t>
            </a:r>
            <a:r>
              <a:rPr lang="de-DE" b="0" dirty="0"/>
              <a:t> -&gt; </a:t>
            </a:r>
            <a:r>
              <a:rPr lang="en-US" dirty="0"/>
              <a:t>Refinements and Sprint plannings </a:t>
            </a:r>
          </a:p>
          <a:p>
            <a:r>
              <a:rPr lang="en-US" dirty="0"/>
              <a:t>	- Johannes talked us through possible next steps</a:t>
            </a:r>
          </a:p>
          <a:p>
            <a:r>
              <a:rPr lang="en-US" dirty="0"/>
              <a:t>	- we proposed next steps which we thought had to be taken</a:t>
            </a:r>
          </a:p>
          <a:p>
            <a:r>
              <a:rPr lang="en-US" b="1" dirty="0"/>
              <a:t>documentation: </a:t>
            </a:r>
          </a:p>
          <a:p>
            <a:r>
              <a:rPr lang="en-US" b="0" dirty="0"/>
              <a:t>- </a:t>
            </a:r>
            <a:r>
              <a:rPr lang="en-US" dirty="0" err="1"/>
              <a:t>Github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41189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0147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553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IMPLEMENTATION TOOLS</a:t>
            </a:r>
          </a:p>
          <a:p>
            <a:r>
              <a:rPr lang="de-DE" dirty="0"/>
              <a:t>- Docker, CLI-Tools, </a:t>
            </a:r>
            <a:r>
              <a:rPr lang="de-DE" dirty="0" err="1"/>
              <a:t>Linter</a:t>
            </a:r>
            <a:r>
              <a:rPr lang="de-DE" dirty="0"/>
              <a:t>, </a:t>
            </a:r>
            <a:r>
              <a:rPr lang="de-DE" dirty="0" err="1"/>
              <a:t>Formatter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4628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644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3451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2528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77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1" dirty="0"/>
              <a:t>CODE QUALITY: </a:t>
            </a:r>
            <a:r>
              <a:rPr lang="de-DE" dirty="0"/>
              <a:t>Language Best Practices, KISS, </a:t>
            </a: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STYLE CONVENTION: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Naming Conventions,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Formatting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SECURITY STANDARDS: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Safe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Dependencies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and Libraries, Security Design Patterns</a:t>
            </a: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b="1" i="0" dirty="0">
                <a:latin typeface="+mn-lt"/>
                <a:cs typeface="Arial" panose="020B0604020202020204" pitchFamily="34" charset="0"/>
              </a:rPr>
              <a:t>MAINTAINABILITY: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Important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because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other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contributors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must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understand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logic</a:t>
            </a:r>
            <a:br>
              <a:rPr lang="de-DE" sz="1200" i="1" dirty="0">
                <a:latin typeface="+mn-lt"/>
                <a:cs typeface="Arial" panose="020B0604020202020204" pitchFamily="34" charset="0"/>
              </a:rPr>
            </a:br>
            <a:endParaRPr lang="de-DE" sz="1200" i="1" dirty="0">
              <a:latin typeface="+mn-lt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430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26207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6956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* INCUBATING: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learned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that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some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crucial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dependencies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might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work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in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44144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007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968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1001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9536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49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801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522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0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519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Titel der Präsentation</a:t>
            </a:r>
            <a:r>
              <a:rPr lang="de-DE" sz="1200" b="1" baseline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Untertitel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Einrichtungsname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6" r:id="rId9"/>
    <p:sldLayoutId id="2147483887" r:id="rId10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Plugin Development </a:t>
            </a:r>
            <a:b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Automotive App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4" y="1606550"/>
            <a:ext cx="7332746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Software Engineering Project – Team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7332746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28.09.2023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Maximilian Nerlich, Carlo Pötter, Martin Hoffmann &amp; Leonardo d‘Angelico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790761-E967-3A7E-18E5-8910D248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" y="4348457"/>
            <a:ext cx="1688097" cy="6534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3D8241-A4DD-C291-3706-445CC94C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7" y="4472783"/>
            <a:ext cx="1316948" cy="4281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E707BC-0303-D530-2EB1-2187612E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016" y="4496567"/>
            <a:ext cx="2313915" cy="35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A5B2014-A4CB-5437-71A3-F0BFC721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007">
            <a:off x="4131641" y="2023071"/>
            <a:ext cx="4104067" cy="2486381"/>
          </a:xfrm>
          <a:prstGeom prst="rect">
            <a:avLst/>
          </a:prstGeom>
        </p:spPr>
      </p:pic>
      <p:pic>
        <p:nvPicPr>
          <p:cNvPr id="45" name="Grafik 4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85A8FAE-4417-38D7-FE77-EAE3FC62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55" y="2461217"/>
            <a:ext cx="470128" cy="470128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OPTION: THE LOCAL BUILD (NO INTERNET REQUIRED AT ALL)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0DB191D3-442F-FCD9-74DE-E96914250E83}"/>
              </a:ext>
            </a:extLst>
          </p:cNvPr>
          <p:cNvSpPr txBox="1">
            <a:spLocks/>
          </p:cNvSpPr>
          <p:nvPr/>
        </p:nvSpPr>
        <p:spPr>
          <a:xfrm>
            <a:off x="-269881" y="-5519349"/>
            <a:ext cx="9365896" cy="806394"/>
          </a:xfrm>
          <a:prstGeom prst="rect">
            <a:avLst/>
          </a:prstGeom>
        </p:spPr>
        <p:txBody>
          <a:bodyPr/>
          <a:lstStyle>
            <a:lvl1pPr algn="l" defTabSz="822716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sz="1800" b="0" i="0" u="none" kern="1200">
                <a:solidFill>
                  <a:schemeClr val="tx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r>
              <a:rPr lang="en-US" sz="4446"/>
              <a:t>Development Flow Today</a:t>
            </a:r>
          </a:p>
        </p:txBody>
      </p:sp>
      <p:sp>
        <p:nvSpPr>
          <p:cNvPr id="4" name="Rectangle: Rounded Corners 20">
            <a:extLst>
              <a:ext uri="{FF2B5EF4-FFF2-40B4-BE49-F238E27FC236}">
                <a16:creationId xmlns:a16="http://schemas.microsoft.com/office/drawing/2014/main" id="{0FEDFF09-8AC9-569A-595E-A871430BEE6F}"/>
              </a:ext>
            </a:extLst>
          </p:cNvPr>
          <p:cNvSpPr/>
          <p:nvPr/>
        </p:nvSpPr>
        <p:spPr>
          <a:xfrm>
            <a:off x="5193828" y="2369043"/>
            <a:ext cx="2932065" cy="2049944"/>
          </a:xfrm>
          <a:prstGeom prst="roundRect">
            <a:avLst/>
          </a:prstGeom>
          <a:solidFill>
            <a:schemeClr val="bg1">
              <a:lumMod val="50000"/>
              <a:alpha val="85927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1016264"/>
            <a:endParaRPr lang="en-US" sz="2001" kern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6B4A1A7-8914-60DB-82BF-8A74C935E99B}"/>
              </a:ext>
            </a:extLst>
          </p:cNvPr>
          <p:cNvSpPr/>
          <p:nvPr/>
        </p:nvSpPr>
        <p:spPr>
          <a:xfrm>
            <a:off x="5197611" y="2405435"/>
            <a:ext cx="2918607" cy="1406347"/>
          </a:xfrm>
          <a:prstGeom prst="roundRect">
            <a:avLst/>
          </a:prstGeom>
          <a:solidFill>
            <a:srgbClr val="89B383">
              <a:alpha val="5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51EF51-568C-61FD-0496-937D06D6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380" y="3327829"/>
            <a:ext cx="1522768" cy="1522768"/>
          </a:xfrm>
          <a:prstGeom prst="rect">
            <a:avLst/>
          </a:prstGeom>
        </p:spPr>
      </p:pic>
      <p:grpSp>
        <p:nvGrpSpPr>
          <p:cNvPr id="8" name="Gruppieren 56">
            <a:extLst>
              <a:ext uri="{FF2B5EF4-FFF2-40B4-BE49-F238E27FC236}">
                <a16:creationId xmlns:a16="http://schemas.microsoft.com/office/drawing/2014/main" id="{DE1EC35F-A933-A3D7-4A34-B98446A587AD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04" y="3300067"/>
            <a:ext cx="2014719" cy="589748"/>
            <a:chOff x="3803650" y="2594769"/>
            <a:chExt cx="3357752" cy="982884"/>
          </a:xfrm>
        </p:grpSpPr>
        <p:sp>
          <p:nvSpPr>
            <p:cNvPr id="9" name="Freihandform: Form 57">
              <a:extLst>
                <a:ext uri="{FF2B5EF4-FFF2-40B4-BE49-F238E27FC236}">
                  <a16:creationId xmlns:a16="http://schemas.microsoft.com/office/drawing/2014/main" id="{73C36128-43FA-A5EE-8F90-389C8E187AD7}"/>
                </a:ext>
              </a:extLst>
            </p:cNvPr>
            <p:cNvSpPr/>
            <p:nvPr/>
          </p:nvSpPr>
          <p:spPr>
            <a:xfrm>
              <a:off x="3803650" y="2594769"/>
              <a:ext cx="1134999" cy="982884"/>
            </a:xfrm>
            <a:custGeom>
              <a:avLst/>
              <a:gdLst>
                <a:gd name="connsiteX0" fmla="*/ 851249 w 1134999"/>
                <a:gd name="connsiteY0" fmla="*/ 0 h 982884"/>
                <a:gd name="connsiteX1" fmla="*/ 283750 w 1134999"/>
                <a:gd name="connsiteY1" fmla="*/ 0 h 982884"/>
                <a:gd name="connsiteX2" fmla="*/ 0 w 1134999"/>
                <a:gd name="connsiteY2" fmla="*/ 491490 h 982884"/>
                <a:gd name="connsiteX3" fmla="*/ 283750 w 1134999"/>
                <a:gd name="connsiteY3" fmla="*/ 982885 h 982884"/>
                <a:gd name="connsiteX4" fmla="*/ 851249 w 1134999"/>
                <a:gd name="connsiteY4" fmla="*/ 982885 h 982884"/>
                <a:gd name="connsiteX5" fmla="*/ 1134999 w 1134999"/>
                <a:gd name="connsiteY5" fmla="*/ 491490 h 982884"/>
                <a:gd name="connsiteX6" fmla="*/ 851249 w 1134999"/>
                <a:gd name="connsiteY6" fmla="*/ 0 h 9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99" h="982884">
                  <a:moveTo>
                    <a:pt x="851249" y="0"/>
                  </a:moveTo>
                  <a:lnTo>
                    <a:pt x="283750" y="0"/>
                  </a:lnTo>
                  <a:lnTo>
                    <a:pt x="0" y="491490"/>
                  </a:lnTo>
                  <a:lnTo>
                    <a:pt x="283750" y="982885"/>
                  </a:lnTo>
                  <a:lnTo>
                    <a:pt x="851249" y="982885"/>
                  </a:lnTo>
                  <a:lnTo>
                    <a:pt x="1134999" y="491490"/>
                  </a:lnTo>
                  <a:lnTo>
                    <a:pt x="851249" y="0"/>
                  </a:lnTo>
                  <a:close/>
                </a:path>
              </a:pathLst>
            </a:custGeom>
            <a:solidFill>
              <a:srgbClr val="476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0" name="Freihandform: Form 58">
              <a:extLst>
                <a:ext uri="{FF2B5EF4-FFF2-40B4-BE49-F238E27FC236}">
                  <a16:creationId xmlns:a16="http://schemas.microsoft.com/office/drawing/2014/main" id="{897AAE95-8FE7-AE36-0ACA-8EBC6A3F7829}"/>
                </a:ext>
              </a:extLst>
            </p:cNvPr>
            <p:cNvSpPr/>
            <p:nvPr/>
          </p:nvSpPr>
          <p:spPr>
            <a:xfrm>
              <a:off x="3901471" y="2679446"/>
              <a:ext cx="988409" cy="898207"/>
            </a:xfrm>
            <a:custGeom>
              <a:avLst/>
              <a:gdLst>
                <a:gd name="connsiteX0" fmla="*/ 753428 w 988409"/>
                <a:gd name="connsiteY0" fmla="*/ 898208 h 898207"/>
                <a:gd name="connsiteX1" fmla="*/ 283273 w 988409"/>
                <a:gd name="connsiteY1" fmla="*/ 897446 h 898207"/>
                <a:gd name="connsiteX2" fmla="*/ 0 w 988409"/>
                <a:gd name="connsiteY2" fmla="*/ 406813 h 898207"/>
                <a:gd name="connsiteX3" fmla="*/ 257556 w 988409"/>
                <a:gd name="connsiteY3" fmla="*/ 258223 h 898207"/>
                <a:gd name="connsiteX4" fmla="*/ 704945 w 988409"/>
                <a:gd name="connsiteY4" fmla="*/ 0 h 898207"/>
                <a:gd name="connsiteX5" fmla="*/ 988409 w 988409"/>
                <a:gd name="connsiteY5" fmla="*/ 491109 h 898207"/>
                <a:gd name="connsiteX6" fmla="*/ 753428 w 988409"/>
                <a:gd name="connsiteY6" fmla="*/ 898208 h 89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8409" h="898207">
                  <a:moveTo>
                    <a:pt x="753428" y="898208"/>
                  </a:moveTo>
                  <a:lnTo>
                    <a:pt x="283273" y="897446"/>
                  </a:lnTo>
                  <a:lnTo>
                    <a:pt x="0" y="406813"/>
                  </a:lnTo>
                  <a:lnTo>
                    <a:pt x="257556" y="258223"/>
                  </a:lnTo>
                  <a:lnTo>
                    <a:pt x="704945" y="0"/>
                  </a:lnTo>
                  <a:lnTo>
                    <a:pt x="988409" y="491109"/>
                  </a:lnTo>
                  <a:lnTo>
                    <a:pt x="753428" y="89820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1" name="Freihandform: Form 59">
              <a:extLst>
                <a:ext uri="{FF2B5EF4-FFF2-40B4-BE49-F238E27FC236}">
                  <a16:creationId xmlns:a16="http://schemas.microsoft.com/office/drawing/2014/main" id="{D9281D86-DCAA-DB06-EFC8-FABD3BF47526}"/>
                </a:ext>
              </a:extLst>
            </p:cNvPr>
            <p:cNvSpPr/>
            <p:nvPr/>
          </p:nvSpPr>
          <p:spPr>
            <a:xfrm>
              <a:off x="4083780" y="2679446"/>
              <a:ext cx="367950" cy="359092"/>
            </a:xfrm>
            <a:custGeom>
              <a:avLst/>
              <a:gdLst>
                <a:gd name="connsiteX0" fmla="*/ 122015 w 367950"/>
                <a:gd name="connsiteY0" fmla="*/ 359093 h 359092"/>
                <a:gd name="connsiteX1" fmla="*/ 0 w 367950"/>
                <a:gd name="connsiteY1" fmla="*/ 288989 h 359092"/>
                <a:gd name="connsiteX2" fmla="*/ 220123 w 367950"/>
                <a:gd name="connsiteY2" fmla="*/ 0 h 359092"/>
                <a:gd name="connsiteX3" fmla="*/ 367951 w 367950"/>
                <a:gd name="connsiteY3" fmla="*/ 256032 h 359092"/>
                <a:gd name="connsiteX4" fmla="*/ 122015 w 367950"/>
                <a:gd name="connsiteY4" fmla="*/ 359093 h 3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50" h="359092">
                  <a:moveTo>
                    <a:pt x="122015" y="359093"/>
                  </a:moveTo>
                  <a:lnTo>
                    <a:pt x="0" y="288989"/>
                  </a:lnTo>
                  <a:lnTo>
                    <a:pt x="220123" y="0"/>
                  </a:lnTo>
                  <a:lnTo>
                    <a:pt x="367951" y="256032"/>
                  </a:lnTo>
                  <a:lnTo>
                    <a:pt x="122015" y="359093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2" name="Freihandform: Form 60">
              <a:extLst>
                <a:ext uri="{FF2B5EF4-FFF2-40B4-BE49-F238E27FC236}">
                  <a16:creationId xmlns:a16="http://schemas.microsoft.com/office/drawing/2014/main" id="{9DB83093-6A95-BCF8-506F-AACD4F224F8B}"/>
                </a:ext>
              </a:extLst>
            </p:cNvPr>
            <p:cNvSpPr/>
            <p:nvPr/>
          </p:nvSpPr>
          <p:spPr>
            <a:xfrm>
              <a:off x="3901471" y="2679446"/>
              <a:ext cx="788288" cy="813530"/>
            </a:xfrm>
            <a:custGeom>
              <a:avLst/>
              <a:gdLst>
                <a:gd name="connsiteX0" fmla="*/ 788289 w 788288"/>
                <a:gd name="connsiteY0" fmla="*/ 144399 h 813530"/>
                <a:gd name="connsiteX1" fmla="*/ 704945 w 788288"/>
                <a:gd name="connsiteY1" fmla="*/ 0 h 813530"/>
                <a:gd name="connsiteX2" fmla="*/ 249936 w 788288"/>
                <a:gd name="connsiteY2" fmla="*/ 262604 h 813530"/>
                <a:gd name="connsiteX3" fmla="*/ 401574 w 788288"/>
                <a:gd name="connsiteY3" fmla="*/ 0 h 813530"/>
                <a:gd name="connsiteX4" fmla="*/ 234791 w 788288"/>
                <a:gd name="connsiteY4" fmla="*/ 0 h 813530"/>
                <a:gd name="connsiteX5" fmla="*/ 0 w 788288"/>
                <a:gd name="connsiteY5" fmla="*/ 406813 h 813530"/>
                <a:gd name="connsiteX6" fmla="*/ 234791 w 788288"/>
                <a:gd name="connsiteY6" fmla="*/ 813530 h 813530"/>
                <a:gd name="connsiteX7" fmla="*/ 401574 w 788288"/>
                <a:gd name="connsiteY7" fmla="*/ 813530 h 813530"/>
                <a:gd name="connsiteX8" fmla="*/ 249936 w 788288"/>
                <a:gd name="connsiteY8" fmla="*/ 550926 h 813530"/>
                <a:gd name="connsiteX9" fmla="*/ 704945 w 788288"/>
                <a:gd name="connsiteY9" fmla="*/ 813530 h 813530"/>
                <a:gd name="connsiteX10" fmla="*/ 788289 w 788288"/>
                <a:gd name="connsiteY10" fmla="*/ 669131 h 813530"/>
                <a:gd name="connsiteX11" fmla="*/ 333661 w 788288"/>
                <a:gd name="connsiteY11" fmla="*/ 406813 h 813530"/>
                <a:gd name="connsiteX12" fmla="*/ 788289 w 788288"/>
                <a:gd name="connsiteY12" fmla="*/ 144399 h 81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288" h="813530">
                  <a:moveTo>
                    <a:pt x="788289" y="144399"/>
                  </a:moveTo>
                  <a:lnTo>
                    <a:pt x="704945" y="0"/>
                  </a:lnTo>
                  <a:lnTo>
                    <a:pt x="249936" y="262604"/>
                  </a:lnTo>
                  <a:lnTo>
                    <a:pt x="401574" y="0"/>
                  </a:lnTo>
                  <a:lnTo>
                    <a:pt x="234791" y="0"/>
                  </a:lnTo>
                  <a:lnTo>
                    <a:pt x="0" y="406813"/>
                  </a:lnTo>
                  <a:lnTo>
                    <a:pt x="234791" y="813530"/>
                  </a:lnTo>
                  <a:lnTo>
                    <a:pt x="401574" y="813530"/>
                  </a:lnTo>
                  <a:lnTo>
                    <a:pt x="249936" y="550926"/>
                  </a:lnTo>
                  <a:lnTo>
                    <a:pt x="704945" y="813530"/>
                  </a:lnTo>
                  <a:lnTo>
                    <a:pt x="788289" y="669131"/>
                  </a:lnTo>
                  <a:lnTo>
                    <a:pt x="333661" y="406813"/>
                  </a:lnTo>
                  <a:lnTo>
                    <a:pt x="788289" y="144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3" name="Freihandform: Form 61">
              <a:extLst>
                <a:ext uri="{FF2B5EF4-FFF2-40B4-BE49-F238E27FC236}">
                  <a16:creationId xmlns:a16="http://schemas.microsoft.com/office/drawing/2014/main" id="{EC35EF5E-ED80-1E6B-27A8-0761B524224D}"/>
                </a:ext>
              </a:extLst>
            </p:cNvPr>
            <p:cNvSpPr/>
            <p:nvPr/>
          </p:nvSpPr>
          <p:spPr>
            <a:xfrm>
              <a:off x="5101907" y="2745264"/>
              <a:ext cx="395478" cy="659606"/>
            </a:xfrm>
            <a:custGeom>
              <a:avLst/>
              <a:gdLst>
                <a:gd name="connsiteX0" fmla="*/ 0 w 395478"/>
                <a:gd name="connsiteY0" fmla="*/ 0 h 659606"/>
                <a:gd name="connsiteX1" fmla="*/ 97822 w 395478"/>
                <a:gd name="connsiteY1" fmla="*/ 0 h 659606"/>
                <a:gd name="connsiteX2" fmla="*/ 97822 w 395478"/>
                <a:gd name="connsiteY2" fmla="*/ 365189 h 659606"/>
                <a:gd name="connsiteX3" fmla="*/ 125730 w 395478"/>
                <a:gd name="connsiteY3" fmla="*/ 365189 h 659606"/>
                <a:gd name="connsiteX4" fmla="*/ 268605 w 395478"/>
                <a:gd name="connsiteY4" fmla="*/ 211741 h 659606"/>
                <a:gd name="connsiteX5" fmla="*/ 395288 w 395478"/>
                <a:gd name="connsiteY5" fmla="*/ 211741 h 659606"/>
                <a:gd name="connsiteX6" fmla="*/ 216217 w 395478"/>
                <a:gd name="connsiteY6" fmla="*/ 405289 h 659606"/>
                <a:gd name="connsiteX7" fmla="*/ 395478 w 395478"/>
                <a:gd name="connsiteY7" fmla="*/ 659606 h 659606"/>
                <a:gd name="connsiteX8" fmla="*/ 278130 w 395478"/>
                <a:gd name="connsiteY8" fmla="*/ 659606 h 659606"/>
                <a:gd name="connsiteX9" fmla="*/ 125730 w 395478"/>
                <a:gd name="connsiteY9" fmla="*/ 445294 h 659606"/>
                <a:gd name="connsiteX10" fmla="*/ 97822 w 395478"/>
                <a:gd name="connsiteY10" fmla="*/ 445294 h 659606"/>
                <a:gd name="connsiteX11" fmla="*/ 97822 w 395478"/>
                <a:gd name="connsiteY11" fmla="*/ 659606 h 659606"/>
                <a:gd name="connsiteX12" fmla="*/ 0 w 395478"/>
                <a:gd name="connsiteY12" fmla="*/ 659606 h 65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478" h="659606">
                  <a:moveTo>
                    <a:pt x="0" y="0"/>
                  </a:moveTo>
                  <a:lnTo>
                    <a:pt x="97822" y="0"/>
                  </a:lnTo>
                  <a:lnTo>
                    <a:pt x="97822" y="365189"/>
                  </a:lnTo>
                  <a:lnTo>
                    <a:pt x="125730" y="365189"/>
                  </a:lnTo>
                  <a:lnTo>
                    <a:pt x="268605" y="211741"/>
                  </a:lnTo>
                  <a:lnTo>
                    <a:pt x="395288" y="211741"/>
                  </a:lnTo>
                  <a:lnTo>
                    <a:pt x="216217" y="405289"/>
                  </a:lnTo>
                  <a:lnTo>
                    <a:pt x="395478" y="659606"/>
                  </a:lnTo>
                  <a:lnTo>
                    <a:pt x="278130" y="659606"/>
                  </a:lnTo>
                  <a:lnTo>
                    <a:pt x="125730" y="445294"/>
                  </a:lnTo>
                  <a:lnTo>
                    <a:pt x="97822" y="445294"/>
                  </a:lnTo>
                  <a:lnTo>
                    <a:pt x="97822" y="659606"/>
                  </a:lnTo>
                  <a:lnTo>
                    <a:pt x="0" y="65960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4" name="Freihandform: Form 62">
              <a:extLst>
                <a:ext uri="{FF2B5EF4-FFF2-40B4-BE49-F238E27FC236}">
                  <a16:creationId xmlns:a16="http://schemas.microsoft.com/office/drawing/2014/main" id="{56D91725-E007-0973-F6D3-569D040CF4A9}"/>
                </a:ext>
              </a:extLst>
            </p:cNvPr>
            <p:cNvSpPr/>
            <p:nvPr/>
          </p:nvSpPr>
          <p:spPr>
            <a:xfrm>
              <a:off x="5539200" y="2948234"/>
              <a:ext cx="373951" cy="461699"/>
            </a:xfrm>
            <a:custGeom>
              <a:avLst/>
              <a:gdLst>
                <a:gd name="connsiteX0" fmla="*/ 286 w 373951"/>
                <a:gd name="connsiteY0" fmla="*/ 299759 h 461699"/>
                <a:gd name="connsiteX1" fmla="*/ 124111 w 373951"/>
                <a:gd name="connsiteY1" fmla="*/ 180791 h 461699"/>
                <a:gd name="connsiteX2" fmla="*/ 275844 w 373951"/>
                <a:gd name="connsiteY2" fmla="*/ 180791 h 461699"/>
                <a:gd name="connsiteX3" fmla="*/ 275844 w 373951"/>
                <a:gd name="connsiteY3" fmla="*/ 142025 h 461699"/>
                <a:gd name="connsiteX4" fmla="*/ 212598 w 373951"/>
                <a:gd name="connsiteY4" fmla="*/ 81731 h 461699"/>
                <a:gd name="connsiteX5" fmla="*/ 14383 w 373951"/>
                <a:gd name="connsiteY5" fmla="*/ 91256 h 461699"/>
                <a:gd name="connsiteX6" fmla="*/ 14383 w 373951"/>
                <a:gd name="connsiteY6" fmla="*/ 28582 h 461699"/>
                <a:gd name="connsiteX7" fmla="*/ 223933 w 373951"/>
                <a:gd name="connsiteY7" fmla="*/ 7 h 461699"/>
                <a:gd name="connsiteX8" fmla="*/ 373951 w 373951"/>
                <a:gd name="connsiteY8" fmla="*/ 138786 h 461699"/>
                <a:gd name="connsiteX9" fmla="*/ 373951 w 373951"/>
                <a:gd name="connsiteY9" fmla="*/ 456635 h 461699"/>
                <a:gd name="connsiteX10" fmla="*/ 297751 w 373951"/>
                <a:gd name="connsiteY10" fmla="*/ 456635 h 461699"/>
                <a:gd name="connsiteX11" fmla="*/ 276034 w 373951"/>
                <a:gd name="connsiteY11" fmla="*/ 405581 h 461699"/>
                <a:gd name="connsiteX12" fmla="*/ 121348 w 373951"/>
                <a:gd name="connsiteY12" fmla="*/ 461684 h 461699"/>
                <a:gd name="connsiteX13" fmla="*/ 0 w 373951"/>
                <a:gd name="connsiteY13" fmla="*/ 345288 h 461699"/>
                <a:gd name="connsiteX14" fmla="*/ 143161 w 373951"/>
                <a:gd name="connsiteY14" fmla="*/ 378626 h 461699"/>
                <a:gd name="connsiteX15" fmla="*/ 276511 w 373951"/>
                <a:gd name="connsiteY15" fmla="*/ 340526 h 461699"/>
                <a:gd name="connsiteX16" fmla="*/ 276511 w 373951"/>
                <a:gd name="connsiteY16" fmla="*/ 244799 h 461699"/>
                <a:gd name="connsiteX17" fmla="*/ 139446 w 373951"/>
                <a:gd name="connsiteY17" fmla="*/ 254991 h 461699"/>
                <a:gd name="connsiteX18" fmla="*/ 98298 w 373951"/>
                <a:gd name="connsiteY18" fmla="*/ 303950 h 461699"/>
                <a:gd name="connsiteX19" fmla="*/ 98298 w 373951"/>
                <a:gd name="connsiteY19" fmla="*/ 333096 h 461699"/>
                <a:gd name="connsiteX20" fmla="*/ 142875 w 373951"/>
                <a:gd name="connsiteY20" fmla="*/ 378626 h 4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3951" h="461699">
                  <a:moveTo>
                    <a:pt x="286" y="299759"/>
                  </a:moveTo>
                  <a:cubicBezTo>
                    <a:pt x="286" y="233750"/>
                    <a:pt x="38386" y="180791"/>
                    <a:pt x="124111" y="180791"/>
                  </a:cubicBezTo>
                  <a:cubicBezTo>
                    <a:pt x="124111" y="180791"/>
                    <a:pt x="275844" y="181649"/>
                    <a:pt x="275844" y="180791"/>
                  </a:cubicBezTo>
                  <a:cubicBezTo>
                    <a:pt x="275844" y="179934"/>
                    <a:pt x="276701" y="142691"/>
                    <a:pt x="275844" y="142025"/>
                  </a:cubicBezTo>
                  <a:cubicBezTo>
                    <a:pt x="275844" y="92876"/>
                    <a:pt x="251841" y="81731"/>
                    <a:pt x="212598" y="81731"/>
                  </a:cubicBezTo>
                  <a:cubicBezTo>
                    <a:pt x="165735" y="81731"/>
                    <a:pt x="67627" y="87732"/>
                    <a:pt x="14383" y="91256"/>
                  </a:cubicBezTo>
                  <a:lnTo>
                    <a:pt x="14383" y="28582"/>
                  </a:lnTo>
                  <a:cubicBezTo>
                    <a:pt x="73723" y="7817"/>
                    <a:pt x="140208" y="864"/>
                    <a:pt x="223933" y="7"/>
                  </a:cubicBezTo>
                  <a:cubicBezTo>
                    <a:pt x="310705" y="-565"/>
                    <a:pt x="373951" y="34487"/>
                    <a:pt x="373951" y="138786"/>
                  </a:cubicBezTo>
                  <a:lnTo>
                    <a:pt x="373951" y="456635"/>
                  </a:lnTo>
                  <a:lnTo>
                    <a:pt x="297751" y="456635"/>
                  </a:lnTo>
                  <a:lnTo>
                    <a:pt x="276034" y="405581"/>
                  </a:lnTo>
                  <a:cubicBezTo>
                    <a:pt x="272320" y="411773"/>
                    <a:pt x="192786" y="462731"/>
                    <a:pt x="121348" y="461684"/>
                  </a:cubicBezTo>
                  <a:cubicBezTo>
                    <a:pt x="44101" y="460160"/>
                    <a:pt x="0" y="408439"/>
                    <a:pt x="0" y="345288"/>
                  </a:cubicBezTo>
                  <a:close/>
                  <a:moveTo>
                    <a:pt x="143161" y="378626"/>
                  </a:moveTo>
                  <a:cubicBezTo>
                    <a:pt x="199072" y="378626"/>
                    <a:pt x="276511" y="340526"/>
                    <a:pt x="276511" y="340526"/>
                  </a:cubicBezTo>
                  <a:lnTo>
                    <a:pt x="276511" y="244799"/>
                  </a:lnTo>
                  <a:lnTo>
                    <a:pt x="139446" y="254991"/>
                  </a:lnTo>
                  <a:cubicBezTo>
                    <a:pt x="106489" y="258134"/>
                    <a:pt x="98298" y="281661"/>
                    <a:pt x="98298" y="303950"/>
                  </a:cubicBezTo>
                  <a:lnTo>
                    <a:pt x="98298" y="333096"/>
                  </a:lnTo>
                  <a:cubicBezTo>
                    <a:pt x="98107" y="371577"/>
                    <a:pt x="118586" y="378626"/>
                    <a:pt x="142875" y="378626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5" name="Freihandform: Form 63">
              <a:extLst>
                <a:ext uri="{FF2B5EF4-FFF2-40B4-BE49-F238E27FC236}">
                  <a16:creationId xmlns:a16="http://schemas.microsoft.com/office/drawing/2014/main" id="{14B0CD1B-17D7-DF9B-9C29-DE6492C6DBF1}"/>
                </a:ext>
              </a:extLst>
            </p:cNvPr>
            <p:cNvSpPr/>
            <p:nvPr/>
          </p:nvSpPr>
          <p:spPr>
            <a:xfrm>
              <a:off x="5991637" y="2949194"/>
              <a:ext cx="383857" cy="455676"/>
            </a:xfrm>
            <a:custGeom>
              <a:avLst/>
              <a:gdLst>
                <a:gd name="connsiteX0" fmla="*/ 0 w 383857"/>
                <a:gd name="connsiteY0" fmla="*/ 7525 h 455676"/>
                <a:gd name="connsiteX1" fmla="*/ 76200 w 383857"/>
                <a:gd name="connsiteY1" fmla="*/ 7525 h 455676"/>
                <a:gd name="connsiteX2" fmla="*/ 98012 w 383857"/>
                <a:gd name="connsiteY2" fmla="*/ 57150 h 455676"/>
                <a:gd name="connsiteX3" fmla="*/ 248507 w 383857"/>
                <a:gd name="connsiteY3" fmla="*/ 0 h 455676"/>
                <a:gd name="connsiteX4" fmla="*/ 383858 w 383857"/>
                <a:gd name="connsiteY4" fmla="*/ 152400 h 455676"/>
                <a:gd name="connsiteX5" fmla="*/ 383858 w 383857"/>
                <a:gd name="connsiteY5" fmla="*/ 455676 h 455676"/>
                <a:gd name="connsiteX6" fmla="*/ 285941 w 383857"/>
                <a:gd name="connsiteY6" fmla="*/ 455676 h 455676"/>
                <a:gd name="connsiteX7" fmla="*/ 285941 w 383857"/>
                <a:gd name="connsiteY7" fmla="*/ 150876 h 455676"/>
                <a:gd name="connsiteX8" fmla="*/ 226885 w 383857"/>
                <a:gd name="connsiteY8" fmla="*/ 82868 h 455676"/>
                <a:gd name="connsiteX9" fmla="*/ 97917 w 383857"/>
                <a:gd name="connsiteY9" fmla="*/ 125063 h 455676"/>
                <a:gd name="connsiteX10" fmla="*/ 97917 w 383857"/>
                <a:gd name="connsiteY10" fmla="*/ 455676 h 455676"/>
                <a:gd name="connsiteX11" fmla="*/ 0 w 383857"/>
                <a:gd name="connsiteY11" fmla="*/ 455676 h 4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857" h="455676">
                  <a:moveTo>
                    <a:pt x="0" y="7525"/>
                  </a:moveTo>
                  <a:lnTo>
                    <a:pt x="76200" y="7525"/>
                  </a:lnTo>
                  <a:lnTo>
                    <a:pt x="98012" y="57150"/>
                  </a:lnTo>
                  <a:cubicBezTo>
                    <a:pt x="141160" y="28575"/>
                    <a:pt x="180213" y="0"/>
                    <a:pt x="248507" y="0"/>
                  </a:cubicBezTo>
                  <a:cubicBezTo>
                    <a:pt x="347377" y="0"/>
                    <a:pt x="383858" y="70961"/>
                    <a:pt x="383858" y="152400"/>
                  </a:cubicBezTo>
                  <a:lnTo>
                    <a:pt x="383858" y="455676"/>
                  </a:lnTo>
                  <a:lnTo>
                    <a:pt x="285941" y="455676"/>
                  </a:lnTo>
                  <a:lnTo>
                    <a:pt x="285941" y="150876"/>
                  </a:lnTo>
                  <a:cubicBezTo>
                    <a:pt x="285941" y="102299"/>
                    <a:pt x="261366" y="82868"/>
                    <a:pt x="226885" y="82868"/>
                  </a:cubicBezTo>
                  <a:cubicBezTo>
                    <a:pt x="172117" y="82868"/>
                    <a:pt x="143637" y="96774"/>
                    <a:pt x="97917" y="125063"/>
                  </a:cubicBezTo>
                  <a:lnTo>
                    <a:pt x="97917" y="455676"/>
                  </a:lnTo>
                  <a:lnTo>
                    <a:pt x="0" y="455676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6" name="Freihandform: Form 64">
              <a:extLst>
                <a:ext uri="{FF2B5EF4-FFF2-40B4-BE49-F238E27FC236}">
                  <a16:creationId xmlns:a16="http://schemas.microsoft.com/office/drawing/2014/main" id="{E513BA1C-8665-B516-C62A-3665DA3D507C}"/>
                </a:ext>
              </a:extLst>
            </p:cNvPr>
            <p:cNvSpPr/>
            <p:nvPr/>
          </p:nvSpPr>
          <p:spPr>
            <a:xfrm>
              <a:off x="6415881" y="2831274"/>
              <a:ext cx="285273" cy="573119"/>
            </a:xfrm>
            <a:custGeom>
              <a:avLst/>
              <a:gdLst>
                <a:gd name="connsiteX0" fmla="*/ 0 w 285273"/>
                <a:gd name="connsiteY0" fmla="*/ 145923 h 573119"/>
                <a:gd name="connsiteX1" fmla="*/ 76200 w 285273"/>
                <a:gd name="connsiteY1" fmla="*/ 124873 h 573119"/>
                <a:gd name="connsiteX2" fmla="*/ 94297 w 285273"/>
                <a:gd name="connsiteY2" fmla="*/ 0 h 573119"/>
                <a:gd name="connsiteX3" fmla="*/ 174022 w 285273"/>
                <a:gd name="connsiteY3" fmla="*/ 0 h 573119"/>
                <a:gd name="connsiteX4" fmla="*/ 174022 w 285273"/>
                <a:gd name="connsiteY4" fmla="*/ 124873 h 573119"/>
                <a:gd name="connsiteX5" fmla="*/ 285274 w 285273"/>
                <a:gd name="connsiteY5" fmla="*/ 124873 h 573119"/>
                <a:gd name="connsiteX6" fmla="*/ 285274 w 285273"/>
                <a:gd name="connsiteY6" fmla="*/ 204978 h 573119"/>
                <a:gd name="connsiteX7" fmla="*/ 174212 w 285273"/>
                <a:gd name="connsiteY7" fmla="*/ 204978 h 573119"/>
                <a:gd name="connsiteX8" fmla="*/ 174212 w 285273"/>
                <a:gd name="connsiteY8" fmla="*/ 401669 h 573119"/>
                <a:gd name="connsiteX9" fmla="*/ 216122 w 285273"/>
                <a:gd name="connsiteY9" fmla="*/ 493395 h 573119"/>
                <a:gd name="connsiteX10" fmla="*/ 279368 w 285273"/>
                <a:gd name="connsiteY10" fmla="*/ 511111 h 573119"/>
                <a:gd name="connsiteX11" fmla="*/ 279368 w 285273"/>
                <a:gd name="connsiteY11" fmla="*/ 573119 h 573119"/>
                <a:gd name="connsiteX12" fmla="*/ 186880 w 285273"/>
                <a:gd name="connsiteY12" fmla="*/ 573119 h 573119"/>
                <a:gd name="connsiteX13" fmla="*/ 76390 w 285273"/>
                <a:gd name="connsiteY13" fmla="*/ 413099 h 573119"/>
                <a:gd name="connsiteX14" fmla="*/ 76390 w 285273"/>
                <a:gd name="connsiteY14" fmla="*/ 204978 h 573119"/>
                <a:gd name="connsiteX15" fmla="*/ 190 w 285273"/>
                <a:gd name="connsiteY15" fmla="*/ 204978 h 5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273" h="573119">
                  <a:moveTo>
                    <a:pt x="0" y="145923"/>
                  </a:moveTo>
                  <a:lnTo>
                    <a:pt x="76200" y="124873"/>
                  </a:lnTo>
                  <a:lnTo>
                    <a:pt x="94297" y="0"/>
                  </a:lnTo>
                  <a:lnTo>
                    <a:pt x="174022" y="0"/>
                  </a:lnTo>
                  <a:lnTo>
                    <a:pt x="174022" y="124873"/>
                  </a:lnTo>
                  <a:lnTo>
                    <a:pt x="285274" y="124873"/>
                  </a:lnTo>
                  <a:lnTo>
                    <a:pt x="285274" y="204978"/>
                  </a:lnTo>
                  <a:lnTo>
                    <a:pt x="174212" y="204978"/>
                  </a:lnTo>
                  <a:lnTo>
                    <a:pt x="174212" y="401669"/>
                  </a:lnTo>
                  <a:cubicBezTo>
                    <a:pt x="174212" y="470345"/>
                    <a:pt x="190976" y="485489"/>
                    <a:pt x="216122" y="493395"/>
                  </a:cubicBezTo>
                  <a:cubicBezTo>
                    <a:pt x="216122" y="493395"/>
                    <a:pt x="273272" y="511111"/>
                    <a:pt x="279368" y="511111"/>
                  </a:cubicBezTo>
                  <a:lnTo>
                    <a:pt x="279368" y="573119"/>
                  </a:lnTo>
                  <a:lnTo>
                    <a:pt x="186880" y="573119"/>
                  </a:lnTo>
                  <a:cubicBezTo>
                    <a:pt x="120968" y="573119"/>
                    <a:pt x="76390" y="532067"/>
                    <a:pt x="76390" y="413099"/>
                  </a:cubicBezTo>
                  <a:lnTo>
                    <a:pt x="76390" y="204978"/>
                  </a:lnTo>
                  <a:lnTo>
                    <a:pt x="190" y="204978"/>
                  </a:ln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  <p:sp>
          <p:nvSpPr>
            <p:cNvPr id="17" name="Freihandform: Form 65">
              <a:extLst>
                <a:ext uri="{FF2B5EF4-FFF2-40B4-BE49-F238E27FC236}">
                  <a16:creationId xmlns:a16="http://schemas.microsoft.com/office/drawing/2014/main" id="{97F04286-471F-58E2-7FA4-0BD272635ED2}"/>
                </a:ext>
              </a:extLst>
            </p:cNvPr>
            <p:cNvSpPr/>
            <p:nvPr/>
          </p:nvSpPr>
          <p:spPr>
            <a:xfrm>
              <a:off x="6757828" y="2952718"/>
              <a:ext cx="403574" cy="456342"/>
            </a:xfrm>
            <a:custGeom>
              <a:avLst/>
              <a:gdLst>
                <a:gd name="connsiteX0" fmla="*/ 201739 w 403574"/>
                <a:gd name="connsiteY0" fmla="*/ 0 h 456342"/>
                <a:gd name="connsiteX1" fmla="*/ 403574 w 403574"/>
                <a:gd name="connsiteY1" fmla="*/ 234505 h 456342"/>
                <a:gd name="connsiteX2" fmla="*/ 201739 w 403574"/>
                <a:gd name="connsiteY2" fmla="*/ 456343 h 456342"/>
                <a:gd name="connsiteX3" fmla="*/ 0 w 403574"/>
                <a:gd name="connsiteY3" fmla="*/ 234505 h 456342"/>
                <a:gd name="connsiteX4" fmla="*/ 201739 w 403574"/>
                <a:gd name="connsiteY4" fmla="*/ 0 h 456342"/>
                <a:gd name="connsiteX5" fmla="*/ 201739 w 403574"/>
                <a:gd name="connsiteY5" fmla="*/ 373285 h 456342"/>
                <a:gd name="connsiteX6" fmla="*/ 305753 w 403574"/>
                <a:gd name="connsiteY6" fmla="*/ 234505 h 456342"/>
                <a:gd name="connsiteX7" fmla="*/ 201739 w 403574"/>
                <a:gd name="connsiteY7" fmla="*/ 83153 h 456342"/>
                <a:gd name="connsiteX8" fmla="*/ 97822 w 403574"/>
                <a:gd name="connsiteY8" fmla="*/ 234505 h 456342"/>
                <a:gd name="connsiteX9" fmla="*/ 201739 w 403574"/>
                <a:gd name="connsiteY9" fmla="*/ 373285 h 45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74" h="456342">
                  <a:moveTo>
                    <a:pt x="201739" y="0"/>
                  </a:moveTo>
                  <a:cubicBezTo>
                    <a:pt x="354806" y="0"/>
                    <a:pt x="403574" y="56578"/>
                    <a:pt x="403574" y="234505"/>
                  </a:cubicBezTo>
                  <a:cubicBezTo>
                    <a:pt x="403574" y="400621"/>
                    <a:pt x="355949" y="456343"/>
                    <a:pt x="201739" y="456343"/>
                  </a:cubicBezTo>
                  <a:cubicBezTo>
                    <a:pt x="47530" y="456343"/>
                    <a:pt x="0" y="394525"/>
                    <a:pt x="0" y="234505"/>
                  </a:cubicBezTo>
                  <a:cubicBezTo>
                    <a:pt x="0" y="51625"/>
                    <a:pt x="52006" y="0"/>
                    <a:pt x="201739" y="0"/>
                  </a:cubicBezTo>
                  <a:close/>
                  <a:moveTo>
                    <a:pt x="201739" y="373285"/>
                  </a:moveTo>
                  <a:cubicBezTo>
                    <a:pt x="277178" y="373285"/>
                    <a:pt x="305753" y="363188"/>
                    <a:pt x="305753" y="234505"/>
                  </a:cubicBezTo>
                  <a:cubicBezTo>
                    <a:pt x="305753" y="96393"/>
                    <a:pt x="282416" y="83153"/>
                    <a:pt x="201739" y="83153"/>
                  </a:cubicBezTo>
                  <a:cubicBezTo>
                    <a:pt x="122968" y="83153"/>
                    <a:pt x="97822" y="96107"/>
                    <a:pt x="97822" y="234505"/>
                  </a:cubicBezTo>
                  <a:cubicBezTo>
                    <a:pt x="97822" y="362521"/>
                    <a:pt x="130207" y="373285"/>
                    <a:pt x="201739" y="373285"/>
                  </a:cubicBezTo>
                  <a:close/>
                </a:path>
              </a:pathLst>
            </a:custGeom>
            <a:solidFill>
              <a:srgbClr val="334C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2001"/>
            </a:p>
          </p:txBody>
        </p:sp>
      </p:grpSp>
      <p:sp>
        <p:nvSpPr>
          <p:cNvPr id="18" name="Rechteck: abgerundete Ecken 22">
            <a:extLst>
              <a:ext uri="{FF2B5EF4-FFF2-40B4-BE49-F238E27FC236}">
                <a16:creationId xmlns:a16="http://schemas.microsoft.com/office/drawing/2014/main" id="{1E49ECFD-D687-6D17-CBCF-E545E0E50C9D}"/>
              </a:ext>
            </a:extLst>
          </p:cNvPr>
          <p:cNvSpPr/>
          <p:nvPr/>
        </p:nvSpPr>
        <p:spPr>
          <a:xfrm>
            <a:off x="5686031" y="2443747"/>
            <a:ext cx="2051029" cy="910046"/>
          </a:xfrm>
          <a:prstGeom prst="roundRect">
            <a:avLst/>
          </a:prstGeom>
          <a:solidFill>
            <a:srgbClr val="81F4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lIns="101626" tIns="50813" rIns="101626" bIns="50813" rtlCol="0" anchor="ctr"/>
          <a:lstStyle/>
          <a:p>
            <a:pPr algn="ctr"/>
            <a:b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556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In-Vehicle App</a:t>
            </a:r>
          </a:p>
        </p:txBody>
      </p:sp>
      <p:pic>
        <p:nvPicPr>
          <p:cNvPr id="19" name="Grafik 165">
            <a:extLst>
              <a:ext uri="{FF2B5EF4-FFF2-40B4-BE49-F238E27FC236}">
                <a16:creationId xmlns:a16="http://schemas.microsoft.com/office/drawing/2014/main" id="{5CF676BB-2759-4575-3AE8-E4BA3F3C8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8291" y="1930399"/>
            <a:ext cx="1309485" cy="144273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F486710-EA42-F697-1FB6-38B63AFD92E0}"/>
              </a:ext>
            </a:extLst>
          </p:cNvPr>
          <p:cNvSpPr txBox="1"/>
          <p:nvPr/>
        </p:nvSpPr>
        <p:spPr>
          <a:xfrm>
            <a:off x="7497940" y="-4164462"/>
            <a:ext cx="886781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MQTT</a:t>
            </a:r>
          </a:p>
        </p:txBody>
      </p: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5152DB39-0FCF-9C5A-9C77-2E73D52C5047}"/>
              </a:ext>
            </a:extLst>
          </p:cNvPr>
          <p:cNvCxnSpPr>
            <a:cxnSpLocks/>
          </p:cNvCxnSpPr>
          <p:nvPr/>
        </p:nvCxnSpPr>
        <p:spPr>
          <a:xfrm>
            <a:off x="2391588" y="2898770"/>
            <a:ext cx="2760018" cy="721575"/>
          </a:xfrm>
          <a:prstGeom prst="curvedConnector3">
            <a:avLst>
              <a:gd name="adj1" fmla="val 50000"/>
            </a:avLst>
          </a:prstGeom>
          <a:ln w="60325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3228ECA-0086-B6F6-5E6E-8B0DADCFDF1E}"/>
              </a:ext>
            </a:extLst>
          </p:cNvPr>
          <p:cNvSpPr txBox="1"/>
          <p:nvPr/>
        </p:nvSpPr>
        <p:spPr>
          <a:xfrm>
            <a:off x="5968744" y="-4771610"/>
            <a:ext cx="3959738" cy="400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1">
                <a:latin typeface="Poppins" pitchFamily="2" charset="77"/>
                <a:cs typeface="Poppins" pitchFamily="2" charset="77"/>
              </a:rPr>
              <a:t>5. Download container image</a:t>
            </a: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54CB368E-B625-7395-0C53-C4D9531EFEAF}"/>
              </a:ext>
            </a:extLst>
          </p:cNvPr>
          <p:cNvCxnSpPr>
            <a:cxnSpLocks/>
          </p:cNvCxnSpPr>
          <p:nvPr/>
        </p:nvCxnSpPr>
        <p:spPr>
          <a:xfrm rot="10800000">
            <a:off x="753789" y="-2141810"/>
            <a:ext cx="2065461" cy="1256448"/>
          </a:xfrm>
          <a:prstGeom prst="bentConnector2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7DCDC7D5-D835-0E09-C22A-660BD5466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5" y="2642048"/>
            <a:ext cx="636666" cy="62817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D4D85-B5F1-DA5F-B27E-D2012AB07F54}"/>
              </a:ext>
            </a:extLst>
          </p:cNvPr>
          <p:cNvSpPr txBox="1"/>
          <p:nvPr/>
        </p:nvSpPr>
        <p:spPr>
          <a:xfrm>
            <a:off x="-196373" y="2744732"/>
            <a:ext cx="202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1. </a:t>
            </a: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Develop </a:t>
            </a:r>
            <a:b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14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In-Vehicle-App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9998928-BF4C-997F-C6F2-8803BE74803C}"/>
              </a:ext>
            </a:extLst>
          </p:cNvPr>
          <p:cNvSpPr txBox="1"/>
          <p:nvPr/>
        </p:nvSpPr>
        <p:spPr>
          <a:xfrm>
            <a:off x="1017375" y="1488123"/>
            <a:ext cx="181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2.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Build local image</a:t>
            </a:r>
          </a:p>
        </p:txBody>
      </p: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E1B62DB-679F-85E5-09C0-A543C41DB465}"/>
              </a:ext>
            </a:extLst>
          </p:cNvPr>
          <p:cNvCxnSpPr>
            <a:cxnSpLocks/>
          </p:cNvCxnSpPr>
          <p:nvPr/>
        </p:nvCxnSpPr>
        <p:spPr>
          <a:xfrm flipV="1">
            <a:off x="1740879" y="-4427223"/>
            <a:ext cx="2756645" cy="11260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krümmte Verbindung 33">
            <a:extLst>
              <a:ext uri="{FF2B5EF4-FFF2-40B4-BE49-F238E27FC236}">
                <a16:creationId xmlns:a16="http://schemas.microsoft.com/office/drawing/2014/main" id="{D89E1018-E1AA-E585-51B1-9CE2DAFFE5AC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 flipH="1" flipV="1">
            <a:off x="7146386" y="2967972"/>
            <a:ext cx="659876" cy="521472"/>
          </a:xfrm>
          <a:prstGeom prst="curvedConnector4">
            <a:avLst>
              <a:gd name="adj1" fmla="val 15522"/>
              <a:gd name="adj2" fmla="val 143837"/>
            </a:avLst>
          </a:prstGeom>
          <a:ln w="60325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0603FF7C-DA70-6E00-684A-BD2FFEF7AB99}"/>
              </a:ext>
            </a:extLst>
          </p:cNvPr>
          <p:cNvSpPr txBox="1"/>
          <p:nvPr/>
        </p:nvSpPr>
        <p:spPr>
          <a:xfrm>
            <a:off x="8064894" y="3029140"/>
            <a:ext cx="123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4.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Start container</a:t>
            </a:r>
          </a:p>
        </p:txBody>
      </p:sp>
      <p:pic>
        <p:nvPicPr>
          <p:cNvPr id="21509" name="Grafik 21508" descr="Frau Silhouette">
            <a:extLst>
              <a:ext uri="{FF2B5EF4-FFF2-40B4-BE49-F238E27FC236}">
                <a16:creationId xmlns:a16="http://schemas.microsoft.com/office/drawing/2014/main" id="{B4F6BB9F-88DB-1126-8E7A-90D8FF4F1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0" y="3224018"/>
            <a:ext cx="1429335" cy="1429335"/>
          </a:xfrm>
          <a:prstGeom prst="rect">
            <a:avLst/>
          </a:prstGeom>
        </p:spPr>
      </p:pic>
      <p:cxnSp>
        <p:nvCxnSpPr>
          <p:cNvPr id="21510" name="Gekrümmte Verbindung 21509">
            <a:extLst>
              <a:ext uri="{FF2B5EF4-FFF2-40B4-BE49-F238E27FC236}">
                <a16:creationId xmlns:a16="http://schemas.microsoft.com/office/drawing/2014/main" id="{0DE61AEC-F257-13E1-7BD7-6C0828754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26072" y="3270225"/>
            <a:ext cx="675096" cy="641818"/>
          </a:xfrm>
          <a:prstGeom prst="curvedConnector2">
            <a:avLst/>
          </a:prstGeom>
          <a:ln w="63500">
            <a:solidFill>
              <a:srgbClr val="0070C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4" name="Gekrümmte Verbindung 21513">
            <a:extLst>
              <a:ext uri="{FF2B5EF4-FFF2-40B4-BE49-F238E27FC236}">
                <a16:creationId xmlns:a16="http://schemas.microsoft.com/office/drawing/2014/main" id="{14E3E8DE-2E85-5AD1-E0D0-35EAA86F7BAE}"/>
              </a:ext>
            </a:extLst>
          </p:cNvPr>
          <p:cNvCxnSpPr>
            <a:cxnSpLocks/>
            <a:stCxn id="45" idx="0"/>
            <a:endCxn id="45" idx="3"/>
          </p:cNvCxnSpPr>
          <p:nvPr/>
        </p:nvCxnSpPr>
        <p:spPr>
          <a:xfrm rot="16200000" flipH="1">
            <a:off x="2256919" y="2461217"/>
            <a:ext cx="235064" cy="235064"/>
          </a:xfrm>
          <a:prstGeom prst="curvedConnector4">
            <a:avLst>
              <a:gd name="adj1" fmla="val -97250"/>
              <a:gd name="adj2" fmla="val 197250"/>
            </a:avLst>
          </a:prstGeom>
          <a:ln w="63500">
            <a:solidFill>
              <a:srgbClr val="00B050"/>
            </a:solidFill>
            <a:prstDash val="sysDot"/>
            <a:headEnd type="none"/>
            <a:tailEnd type="triangle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55F50B5B-1F08-5366-1D64-29897E773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933" y="1385616"/>
            <a:ext cx="1404072" cy="7897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53244CB-7212-04C8-78EE-DC874D5ACD0F}"/>
              </a:ext>
            </a:extLst>
          </p:cNvPr>
          <p:cNvSpPr txBox="1"/>
          <p:nvPr/>
        </p:nvSpPr>
        <p:spPr>
          <a:xfrm>
            <a:off x="2461659" y="3432109"/>
            <a:ext cx="18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3. </a:t>
            </a:r>
            <a:r>
              <a:rPr lang="en-US" sz="1600" dirty="0">
                <a:solidFill>
                  <a:srgbClr val="262A31"/>
                </a:solidFill>
                <a:latin typeface="Poppins" pitchFamily="2" charset="77"/>
                <a:cs typeface="Poppins" pitchFamily="2" charset="77"/>
              </a:rPr>
              <a:t>Copy Image via local network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D11520-315E-8823-82AD-42E6F8C1E92D}"/>
              </a:ext>
            </a:extLst>
          </p:cNvPr>
          <p:cNvSpPr txBox="1"/>
          <p:nvPr/>
        </p:nvSpPr>
        <p:spPr>
          <a:xfrm>
            <a:off x="5029200" y="1568824"/>
            <a:ext cx="16158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Verbessern Leo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D62D24E-F894-0E4B-5FC6-C7562E932FE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6D440E4-9DBA-95D4-B9AB-F07084E5DCA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2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ORGANISATION: HOW WE MANAGE THIS PROJECT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7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1. ONBOARDING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clarification of project environment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Support from Bosch.io: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contact to Eclipse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Project Management tool suggestions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of required skills</a:t>
            </a: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7D1F10-D233-BBDE-F32B-F71CE39B57B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B466EE-69EF-AA2C-CD29-49A9E1E6CCCA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92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2. DEVELOPMENT ORGANISATION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SCRUM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 as template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what we kept: 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roles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: PO, SM, DEV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events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 Sprint, Planning, Refinement, Retro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artefacts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: Backlog,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Sprintbacklog</a:t>
            </a:r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deviation: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no clear distinction between roles</a:t>
            </a:r>
          </a:p>
          <a:p>
            <a:pPr marL="1690688" lvl="3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no daily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additional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 regular events: pair programming, presentations, preparations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special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events: presentation for eclipse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devs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65057A6-85DD-FBC6-B60F-7EF0B3B3787C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ADF525-A9CE-F72D-6CAA-02C0119DB3A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61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3. INTERACTIONS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… in the group very nice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… with the rest of the company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direct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: Johannes &amp; Max (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)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indirect</a:t>
            </a: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few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devs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from Project Leda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… what 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worked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regular meetings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tech support where needed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i="0" u="none" strike="noStrike" dirty="0">
                <a:solidFill>
                  <a:srgbClr val="374151"/>
                </a:solidFill>
                <a:effectLst/>
                <a:latin typeface="Söhne"/>
              </a:rPr>
              <a:t>… what </a:t>
            </a: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Söhne"/>
              </a:rPr>
              <a:t>worked not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being on time to every meeting</a:t>
            </a:r>
            <a:endParaRPr lang="en-US" sz="18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en-US" sz="120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20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en-US" sz="1200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en-US" altLang="de-DE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AEB494-2292-93F4-F388-E399D384B137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313AB7-7355-5F27-34EF-6BBCDFD8C4F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57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4. SPECIFIC ACTIVITIES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C865216-B4B9-9720-749F-AAAD9F6E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4539"/>
            <a:ext cx="8229599" cy="3602281"/>
          </a:xfrm>
        </p:spPr>
        <p:txBody>
          <a:bodyPr/>
          <a:lstStyle/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Requirements elicitation and documentation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requirements well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preparated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by Johannes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further requirements throughout the project </a:t>
            </a:r>
            <a:r>
              <a:rPr lang="en-US" sz="1800" dirty="0">
                <a:solidFill>
                  <a:srgbClr val="374151"/>
                </a:solidFill>
                <a:latin typeface="Söhne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agile 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Concept development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5 Epics were given by Johannes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iterative enhancements</a:t>
            </a:r>
          </a:p>
          <a:p>
            <a:pPr marL="787400" lvl="1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Project status tracking</a:t>
            </a:r>
          </a:p>
          <a:p>
            <a:pPr marL="1233488" lvl="2" indent="-342900">
              <a:spcBef>
                <a:spcPts val="400"/>
              </a:spcBef>
              <a:tabLst>
                <a:tab pos="1347788" algn="l"/>
              </a:tabLst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GitHub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4AB745-195C-FB79-24BB-5F0D25EC1D4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73E27AD-BCA4-9B5E-708C-37A5DFEC8A20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11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DEVELOPMENT WORKFLOW, ENVIRONMENT &amp; TYPICAL ISSUES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DFC90F-0AC0-17DD-5996-5D0C1C6DF299}"/>
              </a:ext>
            </a:extLst>
          </p:cNvPr>
          <p:cNvSpPr txBox="1"/>
          <p:nvPr/>
        </p:nvSpPr>
        <p:spPr>
          <a:xfrm flipH="1">
            <a:off x="1187220" y="4904509"/>
            <a:ext cx="4914322" cy="1264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9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3933859" y="1217272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pic>
        <p:nvPicPr>
          <p:cNvPr id="3" name="Grafik 2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591BF524-17A0-32FD-42D3-E374F9B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" y="426483"/>
            <a:ext cx="7772400" cy="3997928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9746A8-C0B9-225C-4E97-9B3BF2B8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21" y="1348636"/>
            <a:ext cx="2934086" cy="2307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rafik 9" descr="Ein Bild, das Text, Schrift, Screenshot, Algebra enthält.&#10;&#10;Automatisch generierte Beschreibung">
            <a:extLst>
              <a:ext uri="{FF2B5EF4-FFF2-40B4-BE49-F238E27FC236}">
                <a16:creationId xmlns:a16="http://schemas.microsoft.com/office/drawing/2014/main" id="{232AE6F1-EEDD-8A12-BF16-47EF5A8D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38" y="1330774"/>
            <a:ext cx="4680638" cy="182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06C895-66BB-17F2-C15E-6557A7E5C2AE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82DC6E-5E1E-736D-F3EA-6397D01C521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4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OUR IDEAL DEVELOPMENT WORKFLOW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EAE7C7E-CA68-E9C1-ED6C-F080B6A49688}"/>
              </a:ext>
            </a:extLst>
          </p:cNvPr>
          <p:cNvSpPr/>
          <p:nvPr/>
        </p:nvSpPr>
        <p:spPr>
          <a:xfrm>
            <a:off x="1060984" y="1377273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>
                <a:solidFill>
                  <a:schemeClr val="tx1"/>
                </a:solidFill>
              </a:rPr>
              <a:t>Write Ticket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56F1B6-4D68-B195-8F40-8D94CC951362}"/>
              </a:ext>
            </a:extLst>
          </p:cNvPr>
          <p:cNvCxnSpPr/>
          <p:nvPr/>
        </p:nvCxnSpPr>
        <p:spPr>
          <a:xfrm>
            <a:off x="457200" y="2157984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509ADBC-FF57-2972-5D78-B8F385CB9560}"/>
              </a:ext>
            </a:extLst>
          </p:cNvPr>
          <p:cNvCxnSpPr/>
          <p:nvPr/>
        </p:nvCxnSpPr>
        <p:spPr>
          <a:xfrm>
            <a:off x="457200" y="3649065"/>
            <a:ext cx="8234363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B3A5FAB-EB92-1406-F7F9-B4877BBE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4" y="2654111"/>
            <a:ext cx="468611" cy="4686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BFF6D4-D6E2-5F0E-D45C-E475D6E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38" y="1382204"/>
            <a:ext cx="457200" cy="457200"/>
          </a:xfrm>
          <a:prstGeom prst="rect">
            <a:avLst/>
          </a:prstGeom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8A23C15-A2AC-62CD-1F0F-8D2A6776212B}"/>
              </a:ext>
            </a:extLst>
          </p:cNvPr>
          <p:cNvSpPr/>
          <p:nvPr/>
        </p:nvSpPr>
        <p:spPr>
          <a:xfrm>
            <a:off x="1211537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i="1" dirty="0" err="1">
                <a:solidFill>
                  <a:schemeClr val="tx1"/>
                </a:solidFill>
              </a:rPr>
              <a:t>Sight</a:t>
            </a:r>
            <a:r>
              <a:rPr lang="de-DE" sz="1200" b="1" i="1" dirty="0">
                <a:solidFill>
                  <a:schemeClr val="tx1"/>
                </a:solidFill>
              </a:rPr>
              <a:t> Ticket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7B022669-4AEA-930B-EB0C-893282C93192}"/>
              </a:ext>
            </a:extLst>
          </p:cNvPr>
          <p:cNvSpPr/>
          <p:nvPr/>
        </p:nvSpPr>
        <p:spPr>
          <a:xfrm>
            <a:off x="2402650" y="2608196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14F1D29-71A8-3546-C8C9-56180868DE0C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>
            <a:off x="1566034" y="1967875"/>
            <a:ext cx="150553" cy="63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41C86A1-B4CB-93AB-0AF4-2B0EB086901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221637" y="2902583"/>
            <a:ext cx="181013" cy="91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AA46664-BA0B-31AA-BC08-9068BE3D183E}"/>
              </a:ext>
            </a:extLst>
          </p:cNvPr>
          <p:cNvSpPr/>
          <p:nvPr/>
        </p:nvSpPr>
        <p:spPr>
          <a:xfrm>
            <a:off x="3563478" y="261068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Commit &amp; push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B0E18E7-6DF8-E6B1-163C-16FC226BC100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412750" y="2903497"/>
            <a:ext cx="150728" cy="24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93A5B946-BDEC-02BF-47D2-D0E7B32CA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29" y="2516007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3381A43A-CAC1-32D0-C5E1-D5E447A4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293" y="4010845"/>
            <a:ext cx="468611" cy="468611"/>
          </a:xfrm>
          <a:prstGeom prst="rect">
            <a:avLst/>
          </a:prstGeom>
        </p:spPr>
      </p:pic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40754225-1DC7-411B-61DF-3DC9D6C91862}"/>
              </a:ext>
            </a:extLst>
          </p:cNvPr>
          <p:cNvSpPr/>
          <p:nvPr/>
        </p:nvSpPr>
        <p:spPr>
          <a:xfrm>
            <a:off x="4746781" y="2607282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GitHub-</a:t>
            </a:r>
            <a:br>
              <a:rPr lang="de-DE" sz="1100" b="1" i="1" dirty="0">
                <a:solidFill>
                  <a:schemeClr val="tx1"/>
                </a:solidFill>
              </a:rPr>
            </a:br>
            <a:r>
              <a:rPr lang="de-DE" sz="1100" b="1" i="1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49CBA8AE-B672-DAE0-3FFA-9F7E81493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9169" y="2485972"/>
            <a:ext cx="266962" cy="261972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7135057-C24E-D975-B6CC-C63504607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39" y="1264108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161317A-F163-CE33-8CFC-20521B074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8734" y="2456023"/>
            <a:ext cx="321869" cy="321869"/>
          </a:xfrm>
          <a:prstGeom prst="rect">
            <a:avLst/>
          </a:prstGeom>
        </p:spPr>
      </p:pic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61A8765-3EFF-DDE9-CBBF-80A9A3C8994A}"/>
              </a:ext>
            </a:extLst>
          </p:cNvPr>
          <p:cNvSpPr/>
          <p:nvPr/>
        </p:nvSpPr>
        <p:spPr>
          <a:xfrm>
            <a:off x="5930084" y="260576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Open PR</a:t>
            </a:r>
          </a:p>
        </p:txBody>
      </p:sp>
      <p:cxnSp>
        <p:nvCxnSpPr>
          <p:cNvPr id="21507" name="Gerade Verbindung 21506">
            <a:extLst>
              <a:ext uri="{FF2B5EF4-FFF2-40B4-BE49-F238E27FC236}">
                <a16:creationId xmlns:a16="http://schemas.microsoft.com/office/drawing/2014/main" id="{ABBB8197-89CB-1340-C5D1-44AA7A7673D2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4573578" y="2902583"/>
            <a:ext cx="173203" cy="34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10" name="Gerade Verbindung 21509">
            <a:extLst>
              <a:ext uri="{FF2B5EF4-FFF2-40B4-BE49-F238E27FC236}">
                <a16:creationId xmlns:a16="http://schemas.microsoft.com/office/drawing/2014/main" id="{9C99ED06-D450-702E-BBCB-55EC0108F442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5756881" y="2901065"/>
            <a:ext cx="173203" cy="15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514" name="Grafik 21513">
            <a:extLst>
              <a:ext uri="{FF2B5EF4-FFF2-40B4-BE49-F238E27FC236}">
                <a16:creationId xmlns:a16="http://schemas.microsoft.com/office/drawing/2014/main" id="{FA1DDBF0-4C4B-24AE-D722-1EE1A3644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807" y="2511066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1515" name="Abgerundetes Rechteck 21514">
            <a:extLst>
              <a:ext uri="{FF2B5EF4-FFF2-40B4-BE49-F238E27FC236}">
                <a16:creationId xmlns:a16="http://schemas.microsoft.com/office/drawing/2014/main" id="{F9A0034C-89F4-4D04-1984-3FE78DE21DFC}"/>
              </a:ext>
            </a:extLst>
          </p:cNvPr>
          <p:cNvSpPr/>
          <p:nvPr/>
        </p:nvSpPr>
        <p:spPr>
          <a:xfrm>
            <a:off x="6316570" y="3801544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21516" name="Abgerundetes Rechteck 21515">
            <a:extLst>
              <a:ext uri="{FF2B5EF4-FFF2-40B4-BE49-F238E27FC236}">
                <a16:creationId xmlns:a16="http://schemas.microsoft.com/office/drawing/2014/main" id="{E80FF8C6-18F1-1932-0C5E-D12C26A37A7B}"/>
              </a:ext>
            </a:extLst>
          </p:cNvPr>
          <p:cNvSpPr/>
          <p:nvPr/>
        </p:nvSpPr>
        <p:spPr>
          <a:xfrm>
            <a:off x="7558935" y="3804570"/>
            <a:ext cx="1010100" cy="59060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cxnSp>
        <p:nvCxnSpPr>
          <p:cNvPr id="21517" name="Gerade Verbindung 21516">
            <a:extLst>
              <a:ext uri="{FF2B5EF4-FFF2-40B4-BE49-F238E27FC236}">
                <a16:creationId xmlns:a16="http://schemas.microsoft.com/office/drawing/2014/main" id="{8B2C8D87-2B7F-D7F9-E42E-F97AEB2AA5BE}"/>
              </a:ext>
            </a:extLst>
          </p:cNvPr>
          <p:cNvCxnSpPr>
            <a:cxnSpLocks/>
            <a:stCxn id="59" idx="2"/>
            <a:endCxn id="21515" idx="0"/>
          </p:cNvCxnSpPr>
          <p:nvPr/>
        </p:nvCxnSpPr>
        <p:spPr>
          <a:xfrm>
            <a:off x="6435134" y="3196366"/>
            <a:ext cx="386486" cy="6051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21" name="Gerade Verbindung 21520">
            <a:extLst>
              <a:ext uri="{FF2B5EF4-FFF2-40B4-BE49-F238E27FC236}">
                <a16:creationId xmlns:a16="http://schemas.microsoft.com/office/drawing/2014/main" id="{438FFDAC-A794-F694-06F3-B01AD43A3DD4}"/>
              </a:ext>
            </a:extLst>
          </p:cNvPr>
          <p:cNvCxnSpPr>
            <a:cxnSpLocks/>
            <a:endCxn id="21516" idx="1"/>
          </p:cNvCxnSpPr>
          <p:nvPr/>
        </p:nvCxnSpPr>
        <p:spPr>
          <a:xfrm>
            <a:off x="7326670" y="4096845"/>
            <a:ext cx="232265" cy="302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523" name="Grafik 21522">
            <a:extLst>
              <a:ext uri="{FF2B5EF4-FFF2-40B4-BE49-F238E27FC236}">
                <a16:creationId xmlns:a16="http://schemas.microsoft.com/office/drawing/2014/main" id="{39420DD1-FD75-2EA4-F668-83DA35895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525" y="3696343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524" name="Grafik 21523">
            <a:extLst>
              <a:ext uri="{FF2B5EF4-FFF2-40B4-BE49-F238E27FC236}">
                <a16:creationId xmlns:a16="http://schemas.microsoft.com/office/drawing/2014/main" id="{5A71059E-5CDA-2435-7BC7-938B5376D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237" y="3696343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525" name="Grafik 21524">
            <a:extLst>
              <a:ext uri="{FF2B5EF4-FFF2-40B4-BE49-F238E27FC236}">
                <a16:creationId xmlns:a16="http://schemas.microsoft.com/office/drawing/2014/main" id="{678C4F5E-6C2B-DE38-2F94-2986B5DC0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676" y="2487007"/>
            <a:ext cx="286090" cy="2860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51DB32C-2910-BFC6-7535-30F04E913474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DC64E-7810-B9BB-9130-AB5CF6E6F53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6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33" grpId="0" animBg="1"/>
      <p:bldP spid="43" grpId="0" animBg="1"/>
      <p:bldP spid="59" grpId="0" animBg="1"/>
      <p:bldP spid="21515" grpId="0" animBg="1"/>
      <p:bldP spid="215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TYPICAL ISSUES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DEVIATION FROM OPTIMAL PROCESS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25131F-E9A4-5D08-E86F-27BC65BA21C7}"/>
              </a:ext>
            </a:extLst>
          </p:cNvPr>
          <p:cNvSpPr txBox="1"/>
          <p:nvPr/>
        </p:nvSpPr>
        <p:spPr>
          <a:xfrm>
            <a:off x="457200" y="1565996"/>
            <a:ext cx="8379562" cy="2495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Ticket Definition &amp; Communication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vagely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Long Review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PR)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CI/CD Pipelines 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Fail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Tests / CI/CD Pipelines</a:t>
            </a:r>
          </a:p>
          <a:p>
            <a:pPr marL="7286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Review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Bugs on Master Branch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implementable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8FD9F638-E473-EA2F-7649-8EFE9C6E309A}"/>
              </a:ext>
            </a:extLst>
          </p:cNvPr>
          <p:cNvSpPr/>
          <p:nvPr/>
        </p:nvSpPr>
        <p:spPr>
          <a:xfrm>
            <a:off x="6518069" y="2303939"/>
            <a:ext cx="901457" cy="454645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GitHub-</a:t>
            </a:r>
            <a:br>
              <a:rPr lang="de-DE" sz="900" b="1" i="1" dirty="0">
                <a:solidFill>
                  <a:schemeClr val="tx1"/>
                </a:solidFill>
              </a:rPr>
            </a:br>
            <a:r>
              <a:rPr lang="de-DE" sz="900" b="1" i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0251CE5-AA7F-3D60-0259-F97AB6734A12}"/>
              </a:ext>
            </a:extLst>
          </p:cNvPr>
          <p:cNvSpPr/>
          <p:nvPr/>
        </p:nvSpPr>
        <p:spPr>
          <a:xfrm>
            <a:off x="4812009" y="2454765"/>
            <a:ext cx="901457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Write Ticket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B7761A-4080-2E83-703A-5FFBF164B9EE}"/>
              </a:ext>
            </a:extLst>
          </p:cNvPr>
          <p:cNvSpPr/>
          <p:nvPr/>
        </p:nvSpPr>
        <p:spPr>
          <a:xfrm>
            <a:off x="6518070" y="3260956"/>
            <a:ext cx="901457" cy="454645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Review PR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33D2112-C100-E744-1AED-E630690B26FB}"/>
              </a:ext>
            </a:extLst>
          </p:cNvPr>
          <p:cNvSpPr/>
          <p:nvPr/>
        </p:nvSpPr>
        <p:spPr>
          <a:xfrm>
            <a:off x="5014526" y="3556392"/>
            <a:ext cx="901457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i="1" dirty="0" err="1">
                <a:solidFill>
                  <a:schemeClr val="tx1"/>
                </a:solidFill>
              </a:rPr>
              <a:t>Merge</a:t>
            </a:r>
            <a:r>
              <a:rPr lang="de-DE" sz="1100" b="1" i="1" dirty="0">
                <a:solidFill>
                  <a:schemeClr val="tx1"/>
                </a:solidFill>
              </a:rPr>
              <a:t> PR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181FD9-DA20-3A80-C399-6FD2D6F675A9}"/>
              </a:ext>
            </a:extLst>
          </p:cNvPr>
          <p:cNvSpPr/>
          <p:nvPr/>
        </p:nvSpPr>
        <p:spPr>
          <a:xfrm>
            <a:off x="5617521" y="1645732"/>
            <a:ext cx="900548" cy="473624"/>
          </a:xfrm>
          <a:prstGeom prst="roundRect">
            <a:avLst/>
          </a:prstGeom>
          <a:solidFill>
            <a:srgbClr val="EAA0A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i="1" dirty="0">
                <a:solidFill>
                  <a:schemeClr val="tx1"/>
                </a:solidFill>
              </a:rPr>
              <a:t>Implement &amp; Test Feature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FE3DEB-6E04-092E-F528-2963CF9D37B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852CEF-608B-D802-8A36-4C47786208D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PROJECT OUTLINE: </a:t>
            </a:r>
            <a:br>
              <a:rPr lang="de-DE" dirty="0">
                <a:ea typeface="+mj-ea"/>
              </a:rPr>
            </a:br>
            <a:r>
              <a:rPr lang="de-DE" dirty="0">
                <a:ea typeface="+mj-ea"/>
              </a:rPr>
              <a:t>SETUP, GOALS &amp; OUTCOME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BIGGEST CHALLENGE, HIGHLIGHT</a:t>
            </a:r>
            <a:br>
              <a:rPr lang="de-DE" sz="2800" dirty="0">
                <a:ea typeface="+mj-ea"/>
              </a:rPr>
            </a:br>
            <a:r>
              <a:rPr lang="de-DE" sz="2800" dirty="0">
                <a:ea typeface="+mj-ea"/>
              </a:rPr>
              <a:t>&amp; KEY LEARNINGS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199908-1A07-5F5C-0FFF-20DCFB704D9D}"/>
              </a:ext>
            </a:extLst>
          </p:cNvPr>
          <p:cNvSpPr txBox="1"/>
          <p:nvPr/>
        </p:nvSpPr>
        <p:spPr>
          <a:xfrm flipH="1">
            <a:off x="544369" y="74424"/>
            <a:ext cx="527454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C6EC7B-2F71-E460-C5C5-8C60D22BB124}"/>
              </a:ext>
            </a:extLst>
          </p:cNvPr>
          <p:cNvSpPr txBox="1"/>
          <p:nvPr/>
        </p:nvSpPr>
        <p:spPr>
          <a:xfrm flipH="1">
            <a:off x="1187220" y="4846269"/>
            <a:ext cx="4989136" cy="1579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COMPLIENCE FOR THE LEDA OPEN SOURCE CONTRIBUTION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3147F5D-79A4-3043-547E-A031F28011C2}"/>
              </a:ext>
            </a:extLst>
          </p:cNvPr>
          <p:cNvSpPr/>
          <p:nvPr/>
        </p:nvSpPr>
        <p:spPr>
          <a:xfrm rot="16200000">
            <a:off x="3233485" y="417639"/>
            <a:ext cx="1463052" cy="4981312"/>
          </a:xfrm>
          <a:prstGeom prst="downArrow">
            <a:avLst/>
          </a:prstGeom>
          <a:solidFill>
            <a:srgbClr val="D6D6D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0C202E-1E01-E497-1CBC-03D1FF5E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8" y="1377603"/>
            <a:ext cx="2209900" cy="718218"/>
          </a:xfrm>
          <a:prstGeom prst="rect">
            <a:avLst/>
          </a:prstGeom>
          <a:effectLst/>
        </p:spPr>
      </p:pic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8E57E7D-3C0F-3A77-839C-0AC63F089899}"/>
              </a:ext>
            </a:extLst>
          </p:cNvPr>
          <p:cNvSpPr/>
          <p:nvPr/>
        </p:nvSpPr>
        <p:spPr>
          <a:xfrm>
            <a:off x="2322576" y="3027304"/>
            <a:ext cx="2415078" cy="3603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0394CC8-F376-153C-B6EF-18EFA86FBFDA}"/>
              </a:ext>
            </a:extLst>
          </p:cNvPr>
          <p:cNvSpPr/>
          <p:nvPr/>
        </p:nvSpPr>
        <p:spPr>
          <a:xfrm>
            <a:off x="2322576" y="2450459"/>
            <a:ext cx="2415078" cy="32248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</a:t>
            </a:r>
            <a:r>
              <a:rPr lang="de-DE" sz="1600" dirty="0">
                <a:solidFill>
                  <a:schemeClr val="bg2"/>
                </a:solidFill>
              </a:rPr>
              <a:t>Compliance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F17CFB7-CE36-098B-65A3-559D12F1A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68" y="2261055"/>
            <a:ext cx="1270000" cy="127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62FA11-B3C8-453B-44DA-172FA318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30" y="3116513"/>
            <a:ext cx="1553476" cy="1553476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6934E3-33B5-2370-2845-197BB9DA5CA8}"/>
              </a:ext>
            </a:extLst>
          </p:cNvPr>
          <p:cNvSpPr txBox="1"/>
          <p:nvPr/>
        </p:nvSpPr>
        <p:spPr>
          <a:xfrm>
            <a:off x="1616093" y="2772944"/>
            <a:ext cx="4310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b="1" i="1" dirty="0">
                <a:latin typeface="+mn-lt"/>
                <a:cs typeface="Arial" panose="020B0604020202020204" pitchFamily="34" charset="0"/>
              </a:rPr>
              <a:t>…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become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a Repository </a:t>
            </a:r>
            <a:r>
              <a:rPr lang="de-DE" sz="1600" b="1" i="1" dirty="0" err="1">
                <a:latin typeface="+mn-lt"/>
                <a:cs typeface="Arial" panose="020B0604020202020204" pitchFamily="34" charset="0"/>
              </a:rPr>
              <a:t>under</a:t>
            </a:r>
            <a:r>
              <a:rPr lang="de-DE" sz="1600" b="1" i="1" dirty="0">
                <a:latin typeface="+mn-lt"/>
                <a:cs typeface="Arial" panose="020B0604020202020204" pitchFamily="34" charset="0"/>
              </a:rPr>
              <a:t> Project Leda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EB4F77-4979-4792-31F1-12262184A20D}"/>
              </a:ext>
            </a:extLst>
          </p:cNvPr>
          <p:cNvGrpSpPr/>
          <p:nvPr/>
        </p:nvGrpSpPr>
        <p:grpSpPr>
          <a:xfrm>
            <a:off x="537265" y="2507993"/>
            <a:ext cx="866221" cy="887404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F944C70-29C1-CF50-FF3F-99C14FE5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369E7F5D-6576-92D2-EDC2-B0F49E5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038935F-42D8-1E4B-BF70-49F4CFCAE83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F0A89C-905D-29DA-6C45-1A9247746BA8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B70193-8F0E-85CF-16BF-6ED1B3AECF44}"/>
              </a:ext>
            </a:extLst>
          </p:cNvPr>
          <p:cNvSpPr txBox="1"/>
          <p:nvPr/>
        </p:nvSpPr>
        <p:spPr>
          <a:xfrm flipH="1">
            <a:off x="1310544" y="4817431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11" grpId="0" build="allAtOnce"/>
      <p:bldP spid="11" grpI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3" y="1433686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CODE Compliance: </a:t>
            </a:r>
            <a:r>
              <a:rPr lang="de-DE" sz="1600" dirty="0">
                <a:solidFill>
                  <a:schemeClr val="bg2"/>
                </a:solidFill>
              </a:rPr>
              <a:t>Source 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</a:t>
            </a:r>
            <a:r>
              <a:rPr lang="de-DE" sz="1600" dirty="0" err="1">
                <a:solidFill>
                  <a:schemeClr val="bg2"/>
                </a:solidFill>
              </a:rPr>
              <a:t>specific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project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standards</a:t>
            </a:r>
            <a:r>
              <a:rPr lang="de-DE" sz="16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795638" y="2155342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0349" y="2153620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58000" y="2153618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2993" y="2155342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458EA3-FA66-EDBA-7C7C-8FE173327C82}"/>
              </a:ext>
            </a:extLst>
          </p:cNvPr>
          <p:cNvSpPr txBox="1"/>
          <p:nvPr/>
        </p:nvSpPr>
        <p:spPr>
          <a:xfrm>
            <a:off x="795638" y="3212801"/>
            <a:ext cx="3334182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TS 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Clean-Code Guidelines 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2313C3-3CC4-3E7F-0149-F428DB6C43A0}"/>
              </a:ext>
            </a:extLst>
          </p:cNvPr>
          <p:cNvSpPr txBox="1"/>
          <p:nvPr/>
        </p:nvSpPr>
        <p:spPr>
          <a:xfrm>
            <a:off x="4572000" y="3212801"/>
            <a:ext cx="4572000" cy="10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OOP-Design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separate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Duties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51D623-169C-2E8A-2297-AD8C93370518}"/>
              </a:ext>
            </a:extLst>
          </p:cNvPr>
          <p:cNvSpPr txBox="1"/>
          <p:nvPr/>
        </p:nvSpPr>
        <p:spPr>
          <a:xfrm>
            <a:off x="795638" y="3582756"/>
            <a:ext cx="3654590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Linter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-Commit-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H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ooks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22D7D1-8F9B-F45E-E544-66B84637E0EE}"/>
              </a:ext>
            </a:extLst>
          </p:cNvPr>
          <p:cNvSpPr txBox="1"/>
          <p:nvPr/>
        </p:nvSpPr>
        <p:spPr>
          <a:xfrm>
            <a:off x="795638" y="3952711"/>
            <a:ext cx="3355021" cy="14430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Weakness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Checker</a:t>
            </a: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200" dirty="0">
                <a:latin typeface="+mn-lt"/>
                <a:cs typeface="Arial" panose="020B0604020202020204" pitchFamily="34" charset="0"/>
              </a:rPr>
            </a:br>
            <a:endParaRPr lang="de-DE" sz="12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53ABE-C090-3874-5CB9-F58E559EB53D}"/>
              </a:ext>
            </a:extLst>
          </p:cNvPr>
          <p:cNvSpPr txBox="1"/>
          <p:nvPr/>
        </p:nvSpPr>
        <p:spPr>
          <a:xfrm>
            <a:off x="4592839" y="3952711"/>
            <a:ext cx="4572000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latin typeface="Arial" panose="020B0604020202020204" pitchFamily="34" charset="0"/>
              </a:rPr>
              <a:t>help</a:t>
            </a:r>
            <a:r>
              <a:rPr lang="de-DE" sz="1400" b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Get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2B173-6EF4-B39D-D060-E7FA0F3CF3B6}"/>
              </a:ext>
            </a:extLst>
          </p:cNvPr>
          <p:cNvSpPr txBox="1"/>
          <p:nvPr/>
        </p:nvSpPr>
        <p:spPr>
          <a:xfrm>
            <a:off x="4572000" y="3574503"/>
            <a:ext cx="45720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Emphasize</a:t>
            </a: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Code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Readme</a:t>
            </a:r>
            <a:b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de-DE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BE7A71E-C1B1-01DA-1EAE-DBF367CFB7D1}"/>
              </a:ext>
            </a:extLst>
          </p:cNvPr>
          <p:cNvSpPr/>
          <p:nvPr/>
        </p:nvSpPr>
        <p:spPr>
          <a:xfrm>
            <a:off x="795638" y="2153618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FA9B4A3-84CE-56FC-DE4D-FA1720515AC2}"/>
              </a:ext>
            </a:extLst>
          </p:cNvPr>
          <p:cNvSpPr/>
          <p:nvPr/>
        </p:nvSpPr>
        <p:spPr>
          <a:xfrm>
            <a:off x="2802993" y="2153618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Style Conventions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EF617F2-0F9D-98E9-A5CA-1646D418E549}"/>
              </a:ext>
            </a:extLst>
          </p:cNvPr>
          <p:cNvSpPr/>
          <p:nvPr/>
        </p:nvSpPr>
        <p:spPr>
          <a:xfrm>
            <a:off x="4810349" y="2149597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i="1" dirty="0">
                <a:solidFill>
                  <a:schemeClr val="tx1"/>
                </a:solidFill>
              </a:rPr>
              <a:t>Security Standards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895FB3C-47CF-AAA4-9953-8AE7B65A84F0}"/>
              </a:ext>
            </a:extLst>
          </p:cNvPr>
          <p:cNvSpPr/>
          <p:nvPr/>
        </p:nvSpPr>
        <p:spPr>
          <a:xfrm>
            <a:off x="6858000" y="2149597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i="1" dirty="0" err="1">
                <a:solidFill>
                  <a:schemeClr val="tx1"/>
                </a:solidFill>
              </a:rPr>
              <a:t>Maintainability</a:t>
            </a:r>
            <a:endParaRPr lang="de-DE" sz="1300" b="1" i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2F2224-F75A-1760-5857-14931D8E0A8A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E42B21-230A-CE14-5671-3B3731887445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8" grpId="0"/>
      <p:bldP spid="10" grpId="0" animBg="1"/>
      <p:bldP spid="11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BIGGEST Challenge: BECOME PROJECT-COMPLIENT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732962" y="1430862"/>
            <a:ext cx="7678073" cy="3498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LEGAL </a:t>
            </a:r>
            <a:r>
              <a:rPr lang="de-DE" sz="1600" b="1" dirty="0" err="1">
                <a:solidFill>
                  <a:schemeClr val="bg2"/>
                </a:solidFill>
              </a:rPr>
              <a:t>Complience</a:t>
            </a:r>
            <a:r>
              <a:rPr lang="de-DE" sz="1600" b="1" dirty="0">
                <a:solidFill>
                  <a:schemeClr val="bg2"/>
                </a:solidFill>
              </a:rPr>
              <a:t>: </a:t>
            </a:r>
            <a:r>
              <a:rPr lang="de-DE" sz="1600" dirty="0">
                <a:solidFill>
                  <a:schemeClr val="bg2"/>
                </a:solidFill>
              </a:rPr>
              <a:t>Code </a:t>
            </a:r>
            <a:r>
              <a:rPr lang="de-DE" sz="1600" dirty="0" err="1">
                <a:solidFill>
                  <a:schemeClr val="bg2"/>
                </a:solidFill>
              </a:rPr>
              <a:t>has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to</a:t>
            </a:r>
            <a:r>
              <a:rPr lang="de-DE" sz="1600" dirty="0">
                <a:solidFill>
                  <a:schemeClr val="bg2"/>
                </a:solidFill>
              </a:rPr>
              <a:t> follow Open Source Licensing Guidelines.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BFD85B0-6264-AB73-DFCD-F21F0F974DE2}"/>
              </a:ext>
            </a:extLst>
          </p:cNvPr>
          <p:cNvSpPr/>
          <p:nvPr/>
        </p:nvSpPr>
        <p:spPr>
          <a:xfrm>
            <a:off x="802289" y="2119321"/>
            <a:ext cx="1448105" cy="78557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A8B6DAC-DE14-E463-4B85-5080089BC0B4}"/>
              </a:ext>
            </a:extLst>
          </p:cNvPr>
          <p:cNvSpPr/>
          <p:nvPr/>
        </p:nvSpPr>
        <p:spPr>
          <a:xfrm>
            <a:off x="4817000" y="2117599"/>
            <a:ext cx="1448106" cy="774420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F6ED9A18-41A1-041C-02D0-97C2B796BD0A}"/>
              </a:ext>
            </a:extLst>
          </p:cNvPr>
          <p:cNvSpPr/>
          <p:nvPr/>
        </p:nvSpPr>
        <p:spPr>
          <a:xfrm>
            <a:off x="6864651" y="2117597"/>
            <a:ext cx="1448106" cy="774422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AFF4AC2-E8C0-FC70-A8A9-FC0AC1814862}"/>
              </a:ext>
            </a:extLst>
          </p:cNvPr>
          <p:cNvSpPr/>
          <p:nvPr/>
        </p:nvSpPr>
        <p:spPr>
          <a:xfrm>
            <a:off x="2809644" y="2119321"/>
            <a:ext cx="1448106" cy="774421"/>
          </a:xfrm>
          <a:prstGeom prst="round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C9A97F-6515-6275-8E30-6E98B4C986A9}"/>
              </a:ext>
            </a:extLst>
          </p:cNvPr>
          <p:cNvSpPr txBox="1"/>
          <p:nvPr/>
        </p:nvSpPr>
        <p:spPr>
          <a:xfrm>
            <a:off x="802289" y="3249055"/>
            <a:ext cx="3167277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familiar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Apache 2.0 and MIT</a:t>
            </a: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481F13-C55F-9049-B260-A2A971288977}"/>
              </a:ext>
            </a:extLst>
          </p:cNvPr>
          <p:cNvSpPr txBox="1"/>
          <p:nvPr/>
        </p:nvSpPr>
        <p:spPr>
          <a:xfrm>
            <a:off x="5159959" y="3258598"/>
            <a:ext cx="2811667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Sight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Implement Project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 Rules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16F51D-4BD1-3C4D-E770-68CB462760E7}"/>
              </a:ext>
            </a:extLst>
          </p:cNvPr>
          <p:cNvSpPr txBox="1"/>
          <p:nvPr/>
        </p:nvSpPr>
        <p:spPr>
          <a:xfrm>
            <a:off x="802289" y="3637907"/>
            <a:ext cx="3337452" cy="9295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emove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incomplient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libraries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498A77-145D-C7ED-1516-253B73B9CEA5}"/>
              </a:ext>
            </a:extLst>
          </p:cNvPr>
          <p:cNvSpPr txBox="1"/>
          <p:nvPr/>
        </p:nvSpPr>
        <p:spPr>
          <a:xfrm>
            <a:off x="802289" y="3979984"/>
            <a:ext cx="3279744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Request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Scan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Eclipse</a:t>
            </a: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6CB159-7C96-8252-8570-4E91CD6B94CF}"/>
              </a:ext>
            </a:extLst>
          </p:cNvPr>
          <p:cNvSpPr txBox="1"/>
          <p:nvPr/>
        </p:nvSpPr>
        <p:spPr>
          <a:xfrm>
            <a:off x="5159959" y="3636844"/>
            <a:ext cx="3287760" cy="2812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de-DE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elated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202122"/>
                </a:solidFill>
                <a:latin typeface="Arial" panose="020B0604020202020204" pitchFamily="34" charset="0"/>
              </a:rPr>
              <a:t>Leda 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Projects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as</a:t>
            </a:r>
            <a:r>
              <a:rPr lang="de-DE" sz="1400" b="0" i="0" dirty="0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202122"/>
                </a:solidFill>
                <a:effectLst/>
                <a:latin typeface="+mn-lt"/>
                <a:cs typeface="Arial" panose="020B0604020202020204" pitchFamily="34" charset="0"/>
              </a:rPr>
              <a:t>Blueprint</a:t>
            </a:r>
            <a:endParaRPr lang="de-DE" sz="1400" b="0" i="0" dirty="0">
              <a:solidFill>
                <a:srgbClr val="202122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7DDF9B-A4BE-142F-5A52-00DDE20827F5}"/>
              </a:ext>
            </a:extLst>
          </p:cNvPr>
          <p:cNvSpPr txBox="1"/>
          <p:nvPr/>
        </p:nvSpPr>
        <p:spPr>
          <a:xfrm>
            <a:off x="5159959" y="3961073"/>
            <a:ext cx="3077766" cy="606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Seek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de-DE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assistance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de-DE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PO</a:t>
            </a: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CBD6312-32AB-EA48-4F32-AE3598E4485A}"/>
              </a:ext>
            </a:extLst>
          </p:cNvPr>
          <p:cNvSpPr/>
          <p:nvPr/>
        </p:nvSpPr>
        <p:spPr>
          <a:xfrm>
            <a:off x="802289" y="2122715"/>
            <a:ext cx="1448105" cy="78557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Software Licensing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3404188-1860-20C1-BD6A-BE2455DE8810}"/>
              </a:ext>
            </a:extLst>
          </p:cNvPr>
          <p:cNvSpPr/>
          <p:nvPr/>
        </p:nvSpPr>
        <p:spPr>
          <a:xfrm>
            <a:off x="2810954" y="2124895"/>
            <a:ext cx="1448106" cy="774421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Dependency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Licences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5F7E76F-B4C6-76C5-18C3-7E1AA6F1A21E}"/>
              </a:ext>
            </a:extLst>
          </p:cNvPr>
          <p:cNvSpPr/>
          <p:nvPr/>
        </p:nvSpPr>
        <p:spPr>
          <a:xfrm>
            <a:off x="4817000" y="2124896"/>
            <a:ext cx="1448106" cy="774420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Legal </a:t>
            </a:r>
            <a:r>
              <a:rPr lang="de-DE" sz="1400" b="1" dirty="0" err="1">
                <a:solidFill>
                  <a:schemeClr val="tx1"/>
                </a:solidFill>
              </a:rPr>
              <a:t>Document</a:t>
            </a:r>
            <a:r>
              <a:rPr lang="de-DE" sz="1400" b="1" dirty="0">
                <a:solidFill>
                  <a:schemeClr val="tx1"/>
                </a:solidFill>
              </a:rPr>
              <a:t> Stack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84D67EF0-EE56-B13C-CAC0-F35F76A6D995}"/>
              </a:ext>
            </a:extLst>
          </p:cNvPr>
          <p:cNvSpPr/>
          <p:nvPr/>
        </p:nvSpPr>
        <p:spPr>
          <a:xfrm>
            <a:off x="6864651" y="2113839"/>
            <a:ext cx="1448106" cy="774422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Contribution</a:t>
            </a:r>
            <a:r>
              <a:rPr lang="de-DE" sz="1400" b="1" dirty="0">
                <a:solidFill>
                  <a:schemeClr val="tx1"/>
                </a:solidFill>
              </a:rPr>
              <a:t> License Agreement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82C5C2-4B7E-41D7-4EF7-B866893D84FB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498A24-1721-45CB-565E-DDC5A7497FA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13" grpId="0" animBg="1"/>
      <p:bldP spid="15" grpId="0" animBg="1"/>
      <p:bldP spid="16" grpId="0" animBg="1"/>
      <p:bldP spid="7" grpId="0"/>
      <p:bldP spid="4" grpId="0"/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feil nach unten 1">
            <a:extLst>
              <a:ext uri="{FF2B5EF4-FFF2-40B4-BE49-F238E27FC236}">
                <a16:creationId xmlns:a16="http://schemas.microsoft.com/office/drawing/2014/main" id="{B56B69EF-075C-2A68-746E-63578A4B9BAE}"/>
              </a:ext>
            </a:extLst>
          </p:cNvPr>
          <p:cNvSpPr/>
          <p:nvPr/>
        </p:nvSpPr>
        <p:spPr>
          <a:xfrm rot="16200000">
            <a:off x="2640671" y="1217502"/>
            <a:ext cx="1463052" cy="4011117"/>
          </a:xfrm>
          <a:prstGeom prst="downArrow">
            <a:avLst/>
          </a:prstGeom>
          <a:solidFill>
            <a:srgbClr val="BADBE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BIGGEST HIGHLIGHT: WE WILL BE PART OF LEDA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… AND THE PROJECT DOES NOT END HERE FOR US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633986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FE2426-DEF5-36A5-AF16-7DF015D2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91" y="2274507"/>
            <a:ext cx="1335550" cy="434054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E63E82-BBA6-1C38-3820-8165ABB39811}"/>
              </a:ext>
            </a:extLst>
          </p:cNvPr>
          <p:cNvSpPr/>
          <p:nvPr/>
        </p:nvSpPr>
        <p:spPr>
          <a:xfrm>
            <a:off x="1276396" y="3387928"/>
            <a:ext cx="1958645" cy="322486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Legal Compliance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59D11C5D-09B8-1257-1050-EDD9166B929F}"/>
              </a:ext>
            </a:extLst>
          </p:cNvPr>
          <p:cNvSpPr/>
          <p:nvPr/>
        </p:nvSpPr>
        <p:spPr>
          <a:xfrm>
            <a:off x="1276396" y="2748001"/>
            <a:ext cx="1958645" cy="297838"/>
          </a:xfrm>
          <a:prstGeom prst="roundRect">
            <a:avLst/>
          </a:prstGeom>
          <a:solidFill>
            <a:srgbClr val="BADBE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Code Compliance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3C7DA0-161B-C9ED-3469-9644BF13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0" y="2925921"/>
            <a:ext cx="581437" cy="581437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E92B90-948C-E9AB-B93F-C0B52093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291" y="3258303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0C4398-58F1-B222-F7F0-A962A8E743B2}"/>
              </a:ext>
            </a:extLst>
          </p:cNvPr>
          <p:cNvSpPr txBox="1"/>
          <p:nvPr/>
        </p:nvSpPr>
        <p:spPr>
          <a:xfrm>
            <a:off x="5530242" y="2251716"/>
            <a:ext cx="3265317" cy="2776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SDV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Future-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proven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omain</a:t>
            </a:r>
            <a:endParaRPr lang="de-DE" sz="1600" i="0" dirty="0">
              <a:effectLst/>
              <a:latin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We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simplify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 SDV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But Plugin not </a:t>
            </a:r>
            <a:r>
              <a:rPr lang="de-DE" sz="16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e-DE" sz="16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de-DE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ield</a:t>
            </a:r>
            <a:endParaRPr lang="de-DE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  <a:t>Further Development </a:t>
            </a:r>
            <a:r>
              <a:rPr lang="de-DE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required</a:t>
            </a:r>
            <a:br>
              <a:rPr lang="de-DE" sz="16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sym typeface="Wingdings" pitchFamily="2" charset="2"/>
              </a:rPr>
              <a:t>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We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keep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Maintaining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</a:rPr>
              <a:t>!</a:t>
            </a:r>
            <a:br>
              <a:rPr lang="de-DE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de-DE" sz="1400" dirty="0">
                <a:latin typeface="+mn-lt"/>
                <a:cs typeface="Arial" panose="020B0604020202020204" pitchFamily="34" charset="0"/>
              </a:rPr>
            </a:br>
            <a:endParaRPr lang="de-DE" sz="1400" i="0" dirty="0"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12FC628-6D87-4F98-7EC1-840AADD603A3}"/>
              </a:ext>
            </a:extLst>
          </p:cNvPr>
          <p:cNvGrpSpPr/>
          <p:nvPr/>
        </p:nvGrpSpPr>
        <p:grpSpPr>
          <a:xfrm>
            <a:off x="500417" y="2823010"/>
            <a:ext cx="866221" cy="887404"/>
            <a:chOff x="940532" y="3682780"/>
            <a:chExt cx="2011915" cy="21003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29EE6D35-95DA-D1F1-B820-FC2CB09A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3" name="Grafik 22" descr="Zahnrad mit einfarbiger Füllung">
              <a:extLst>
                <a:ext uri="{FF2B5EF4-FFF2-40B4-BE49-F238E27FC236}">
                  <a16:creationId xmlns:a16="http://schemas.microsoft.com/office/drawing/2014/main" id="{DE4894BB-A621-C521-A3A5-E38B666C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5B2C92DD-6FA8-AD01-7556-B57AC1543A8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F3D0F71-7B89-ED99-74DF-1DB65EFA059E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04797"/>
            <a:ext cx="8229600" cy="75882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/>
              <a:t>CONCLUSION: WHAT WE HAVE LEARNED</a:t>
            </a:r>
            <a:endParaRPr lang="de-DE" altLang="de-DE" cap="none"/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 eaLnBrk="1" hangingPunct="1"/>
            <a:r>
              <a:rPr lang="de-DE" altLang="de-DE" cap="none" dirty="0"/>
              <a:t>WE COULD ALL ENHANCE OUR SKILLSET IN THIS PROJECT</a:t>
            </a: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DE093D24-0D69-DEEE-DD77-EAD6642A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 hidden="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CD900-FA44-E1AC-25E3-09668BD5F31A}"/>
              </a:ext>
            </a:extLst>
          </p:cNvPr>
          <p:cNvSpPr txBox="1"/>
          <p:nvPr/>
        </p:nvSpPr>
        <p:spPr>
          <a:xfrm>
            <a:off x="457200" y="1682990"/>
            <a:ext cx="6200078" cy="293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SDV-Development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(Leda Environment)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incubating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Hightech Project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Collaborative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Toolstack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on GitHub 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(University,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Bosch.io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, Leda)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Team &amp; Time Management</a:t>
            </a:r>
            <a:b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latin typeface="Arial" panose="020B0604020202020204" pitchFamily="34" charset="0"/>
                <a:cs typeface="Arial" panose="020B0604020202020204" pitchFamily="34" charset="0"/>
              </a:rPr>
              <a:t>The Open Source </a:t>
            </a:r>
            <a:r>
              <a:rPr lang="de-DE" altLang="de-DE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de-DE" altLang="de-DE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Code Guidelines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altLang="de-DE" sz="13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  <a:r>
              <a:rPr lang="de-DE" altLang="de-DE" sz="1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Guidlines</a:t>
            </a:r>
            <a:r>
              <a:rPr lang="de-DE" altLang="de-DE" sz="13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altLang="de-DE" sz="1300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de-DE" altLang="de-DE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143F09B-C929-2E8A-F197-AC06B56DD7CF}"/>
              </a:ext>
            </a:extLst>
          </p:cNvPr>
          <p:cNvGrpSpPr/>
          <p:nvPr/>
        </p:nvGrpSpPr>
        <p:grpSpPr>
          <a:xfrm>
            <a:off x="6132547" y="1850173"/>
            <a:ext cx="1049462" cy="901148"/>
            <a:chOff x="940532" y="3682780"/>
            <a:chExt cx="2011915" cy="2100373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95DACCB-3DCD-5220-6606-582E1028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21" name="Grafik 20" descr="Zahnrad mit einfarbiger Füllung">
              <a:extLst>
                <a:ext uri="{FF2B5EF4-FFF2-40B4-BE49-F238E27FC236}">
                  <a16:creationId xmlns:a16="http://schemas.microsoft.com/office/drawing/2014/main" id="{F3BB9142-2C39-C22A-8258-EDD9D9C3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864BE55C-4C66-F32E-BED5-C97C066A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998" y="3090409"/>
            <a:ext cx="692559" cy="69255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53AB25-8B45-B3FE-9E87-74723AABA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382" y="4113453"/>
            <a:ext cx="1335550" cy="4340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53D2D9-3997-5DB3-D98C-754928FEF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547" y="3695480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3D0B8B7-33DD-6434-4B4D-AE10167A89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FE2C4-3C80-4F03-9B95-33638824741D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519952" y="1264023"/>
            <a:ext cx="77992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QUELLEN!!!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139DC2F-00E8-94F7-DAE2-80D5B83D674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428CD3-62D8-71FE-199E-AFEF50A45E51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49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6" y="1584325"/>
            <a:ext cx="5925607" cy="561975"/>
          </a:xfrm>
        </p:spPr>
        <p:txBody>
          <a:bodyPr/>
          <a:lstStyle/>
          <a:p>
            <a:r>
              <a:rPr lang="de-DE" sz="2800" b="1" i="0" dirty="0">
                <a:latin typeface="+mn-lt"/>
                <a:cs typeface="Arial" panose="020B0604020202020204" pitchFamily="34" charset="0"/>
              </a:rPr>
              <a:t>Team </a:t>
            </a:r>
            <a:r>
              <a:rPr lang="de-DE" sz="2800" b="1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Bosch.IO </a:t>
            </a:r>
            <a:r>
              <a:rPr lang="de-DE" sz="2800" b="1" dirty="0" err="1">
                <a:latin typeface="+mn-lt"/>
                <a:cs typeface="Arial" panose="020B0604020202020204" pitchFamily="34" charset="0"/>
              </a:rPr>
              <a:t>thanks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you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for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the</a:t>
            </a:r>
            <a:r>
              <a:rPr lang="de-DE" sz="2800" b="1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sz="2800" b="1" i="0" dirty="0" err="1">
                <a:latin typeface="+mn-lt"/>
                <a:cs typeface="Arial" panose="020B0604020202020204" pitchFamily="34" charset="0"/>
              </a:rPr>
              <a:t>attention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! – Q&amp;A</a:t>
            </a:r>
            <a:endParaRPr lang="de-DE" sz="28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793999"/>
            <a:ext cx="6924675" cy="2112963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Carlo Pötter, Maximilian Nerlich, </a:t>
            </a:r>
            <a:b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Martin Hoffmann &amp; Leonardo d‘Angelico</a:t>
            </a:r>
          </a:p>
          <a:p>
            <a:pPr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 Business Information Systems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https://github.com/software-engineering-project-org </a:t>
            </a:r>
          </a:p>
        </p:txBody>
      </p:sp>
      <p:pic>
        <p:nvPicPr>
          <p:cNvPr id="3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FD666E6D-467F-C79D-CAB8-AC5EDE3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0600" y="876023"/>
            <a:ext cx="2089852" cy="187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648F75-68FC-4121-E9D1-DECD67AB5FEC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7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TRENNUNG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AB HIER FOLIEN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1A78DB-6324-E757-EB77-8A0AE4FAD32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5FFE3B-2601-6A6D-5091-CE796E8E04C6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779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D81553-66EE-4EF1-3C43-9655D103BD5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8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28758" y="1872525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90308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557CFB33-541E-4F95-AD75-ABE95BE701D6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563109" y="-758013"/>
            <a:ext cx="17783" cy="5278860"/>
          </a:xfrm>
          <a:prstGeom prst="bentConnector3">
            <a:avLst>
              <a:gd name="adj1" fmla="val 1385497"/>
            </a:avLst>
          </a:prstGeom>
          <a:ln w="12700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457200" y="3130245"/>
            <a:ext cx="92303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Mediator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between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Us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&amp;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b="1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has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strategic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Open Source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collab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with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1187450" lvl="2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dirty="0" err="1">
                <a:solidFill>
                  <a:srgbClr val="374151"/>
                </a:solidFill>
                <a:latin typeface="Söhne"/>
              </a:rPr>
              <a:t>We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develop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for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Eclipse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Foundation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Role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of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Bosch.IO</a:t>
            </a:r>
            <a: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  <a:t>: 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Mentoring,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tech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.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guidance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,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project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 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mediation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 &amp; PO-</a:t>
            </a:r>
            <a:r>
              <a:rPr lang="de-DE" altLang="de-DE" b="1" dirty="0" err="1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ship</a:t>
            </a:r>
            <a: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  <a:t> </a:t>
            </a:r>
            <a:br>
              <a:rPr lang="de-DE" altLang="de-DE" b="1" dirty="0">
                <a:solidFill>
                  <a:srgbClr val="C00000"/>
                </a:solidFill>
                <a:latin typeface="Söhne"/>
                <a:cs typeface="Arial" panose="020B0604020202020204" pitchFamily="34" charset="0"/>
              </a:rPr>
            </a:br>
            <a:endParaRPr lang="de-DE" b="1" dirty="0">
              <a:solidFill>
                <a:srgbClr val="C00000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1" y="3039426"/>
            <a:ext cx="8229599" cy="1523833"/>
          </a:xfrm>
          <a:prstGeom prst="borderCallout1">
            <a:avLst>
              <a:gd name="adj1" fmla="val 81"/>
              <a:gd name="adj2" fmla="val 17401"/>
              <a:gd name="adj3" fmla="val -34011"/>
              <a:gd name="adj4" fmla="val 52941"/>
            </a:avLst>
          </a:prstGeom>
          <a:noFill/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FADD1-3943-0004-1C77-936E2379A67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4BBCA7-ACD9-4C12-9EAE-39BC76942089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5794E15-9925-CCDB-A158-D84F77851111}"/>
              </a:ext>
            </a:extLst>
          </p:cNvPr>
          <p:cNvSpPr txBox="1">
            <a:spLocks/>
          </p:cNvSpPr>
          <p:nvPr/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b="1" cap="none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  <a:endParaRPr lang="de-DE" altLang="de-DE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19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b="1" dirty="0"/>
              <a:t>Project </a:t>
            </a:r>
            <a:r>
              <a:rPr lang="de-DE" b="1" dirty="0" err="1"/>
              <a:t>Operations</a:t>
            </a:r>
            <a:r>
              <a:rPr lang="de-DE" b="1" dirty="0"/>
              <a:t> &amp; Organisation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199" y="1617133"/>
            <a:ext cx="8229599" cy="297709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5 min ca.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30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0B449D-4290-1F7E-4C94-F7F6E81EF347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1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/>
              <a:t>Rahmenlinien: 1pt Grau (50 % Schwarz) und 0,5pt Grau (50 % Schwarz)</a:t>
            </a:r>
          </a:p>
          <a:p>
            <a:pPr>
              <a:defRPr/>
            </a:pPr>
            <a:endParaRPr lang="de-DE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33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/>
              <a:t>Folgende Farben können für </a:t>
            </a:r>
            <a:r>
              <a:rPr lang="de-DE" err="1"/>
              <a:t>SmartArts</a:t>
            </a:r>
            <a:r>
              <a:rPr lang="de-DE"/>
              <a:t>, </a:t>
            </a:r>
            <a:r>
              <a:rPr lang="de-DE" err="1"/>
              <a:t>Diagramme,Tabellen</a:t>
            </a:r>
            <a:r>
              <a:rPr lang="de-DE"/>
              <a:t> und Hervorhebungen verwendet werden (RGB):</a:t>
            </a:r>
          </a:p>
          <a:p>
            <a:pPr marL="271463" indent="-271463">
              <a:defRPr/>
            </a:pPr>
            <a:r>
              <a:rPr lang="de-DE"/>
              <a:t>Granat: 176 / 47 / 44</a:t>
            </a:r>
          </a:p>
          <a:p>
            <a:pPr marL="271463" indent="-271463">
              <a:defRPr/>
            </a:pPr>
            <a:r>
              <a:rPr lang="de-DE"/>
              <a:t>Karneol: 214 / 66 / 66</a:t>
            </a:r>
          </a:p>
          <a:p>
            <a:pPr marL="271463" indent="-271463">
              <a:defRPr/>
            </a:pPr>
            <a:r>
              <a:rPr lang="de-DE"/>
              <a:t>Aquamarin: 138 / 194 / 209</a:t>
            </a:r>
          </a:p>
          <a:p>
            <a:pPr marL="271463" indent="-271463">
              <a:defRPr/>
            </a:pPr>
            <a:r>
              <a:rPr lang="de-DE"/>
              <a:t>Hellgrau: 201 / 201 / 201</a:t>
            </a:r>
          </a:p>
          <a:p>
            <a:pPr marL="271463" indent="-271463">
              <a:defRPr/>
            </a:pPr>
            <a:r>
              <a:rPr lang="de-DE"/>
              <a:t>Basalt:  38 / 42 / 49</a:t>
            </a:r>
          </a:p>
          <a:p>
            <a:pPr marL="271463" indent="-271463">
              <a:defRPr/>
            </a:pPr>
            <a:endParaRPr lang="de-DE"/>
          </a:p>
          <a:p>
            <a:pPr marL="0" indent="0">
              <a:buNone/>
              <a:defRPr/>
            </a:pPr>
            <a:r>
              <a:rPr lang="de-DE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>
                <a:ea typeface="+mj-ea"/>
              </a:rPr>
              <a:t>Zwischenfolie </a:t>
            </a:r>
            <a:br>
              <a:rPr lang="de-DE" sz="2800">
                <a:ea typeface="+mj-ea"/>
              </a:rPr>
            </a:br>
            <a:r>
              <a:rPr lang="de-DE" sz="2800">
                <a:ea typeface="+mj-ea"/>
              </a:rPr>
              <a:t>ohne Bild</a:t>
            </a:r>
            <a:br>
              <a:rPr lang="de-DE" sz="2800">
                <a:ea typeface="+mj-ea"/>
              </a:rPr>
            </a:br>
            <a:endParaRPr lang="de-DE" sz="280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SETUP: ROLE OF BOSCH.IO &amp; ECLIPSE FOUNDATION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C8086EC-E577-539E-65CB-4E70C8554DEB}"/>
              </a:ext>
            </a:extLst>
          </p:cNvPr>
          <p:cNvGrpSpPr/>
          <p:nvPr/>
        </p:nvGrpSpPr>
        <p:grpSpPr>
          <a:xfrm>
            <a:off x="3613696" y="1829837"/>
            <a:ext cx="1916608" cy="741913"/>
            <a:chOff x="1135904" y="2571750"/>
            <a:chExt cx="1916608" cy="741913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B4DFF1D4-A7B4-48BC-D622-6F7E6C2A94AB}"/>
                </a:ext>
              </a:extLst>
            </p:cNvPr>
            <p:cNvSpPr/>
            <p:nvPr/>
          </p:nvSpPr>
          <p:spPr>
            <a:xfrm>
              <a:off x="1211536" y="2607282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B689E4-4C99-262C-4380-6585A285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904" y="2571750"/>
              <a:ext cx="1916608" cy="74191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B18188-84D6-D01D-4CFF-B9F22AB975B3}"/>
              </a:ext>
            </a:extLst>
          </p:cNvPr>
          <p:cNvGrpSpPr/>
          <p:nvPr/>
        </p:nvGrpSpPr>
        <p:grpSpPr>
          <a:xfrm>
            <a:off x="6336641" y="1888291"/>
            <a:ext cx="1765344" cy="656538"/>
            <a:chOff x="4137616" y="2805919"/>
            <a:chExt cx="1765344" cy="656538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469A17B-A477-7CC2-B2DC-392E4637200C}"/>
                </a:ext>
              </a:extLst>
            </p:cNvPr>
            <p:cNvSpPr/>
            <p:nvPr/>
          </p:nvSpPr>
          <p:spPr>
            <a:xfrm>
              <a:off x="4137616" y="2805919"/>
              <a:ext cx="1765344" cy="656538"/>
            </a:xfrm>
            <a:prstGeom prst="roundRect">
              <a:avLst/>
            </a:prstGeom>
            <a:gradFill flip="none" rotWithShape="1">
              <a:gsLst>
                <a:gs pos="0">
                  <a:srgbClr val="C9C9C9">
                    <a:tint val="66000"/>
                    <a:satMod val="160000"/>
                  </a:srgbClr>
                </a:gs>
                <a:gs pos="50000">
                  <a:srgbClr val="C9C9C9">
                    <a:tint val="44500"/>
                    <a:satMod val="160000"/>
                  </a:srgbClr>
                </a:gs>
                <a:gs pos="100000">
                  <a:srgbClr val="C9C9C9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F4EAE1-92CA-E00B-5EE7-2F05BA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376" y="2863253"/>
              <a:ext cx="1541824" cy="501229"/>
            </a:xfrm>
            <a:prstGeom prst="rect">
              <a:avLst/>
            </a:prstGeom>
          </p:spPr>
        </p:pic>
      </p:grp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9F4727D-1E08-2682-ACA9-9F50536FE5CB}"/>
              </a:ext>
            </a:extLst>
          </p:cNvPr>
          <p:cNvSpPr/>
          <p:nvPr/>
        </p:nvSpPr>
        <p:spPr>
          <a:xfrm>
            <a:off x="1049898" y="1865369"/>
            <a:ext cx="1765344" cy="656538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b="1" i="1" dirty="0">
                <a:solidFill>
                  <a:schemeClr val="tx1"/>
                </a:solidFill>
              </a:rPr>
              <a:t>SEP PROJECT TEAM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B5F921-27C0-1CEC-75A6-038CA86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1" y="1887728"/>
            <a:ext cx="558563" cy="5585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4121FE7-93AF-65F6-E8EF-15B1BAA30B09}"/>
              </a:ext>
            </a:extLst>
          </p:cNvPr>
          <p:cNvCxnSpPr/>
          <p:nvPr/>
        </p:nvCxnSpPr>
        <p:spPr>
          <a:xfrm>
            <a:off x="2815242" y="2187329"/>
            <a:ext cx="874086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0D0FD5-6A88-C261-CB50-02AFFA7274D7}"/>
              </a:ext>
            </a:extLst>
          </p:cNvPr>
          <p:cNvCxnSpPr/>
          <p:nvPr/>
        </p:nvCxnSpPr>
        <p:spPr>
          <a:xfrm>
            <a:off x="5454672" y="2200793"/>
            <a:ext cx="874086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557CFB33-541E-4F95-AD75-ABE95BE701D6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16200000" flipH="1">
            <a:off x="4564480" y="-766541"/>
            <a:ext cx="22922" cy="5286743"/>
          </a:xfrm>
          <a:prstGeom prst="bentConnector3">
            <a:avLst>
              <a:gd name="adj1" fmla="val -997295"/>
            </a:avLst>
          </a:prstGeom>
          <a:ln w="12700"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A3B77B0-03D0-78CB-58D1-CC8E353C2235}"/>
              </a:ext>
            </a:extLst>
          </p:cNvPr>
          <p:cNvSpPr txBox="1"/>
          <p:nvPr/>
        </p:nvSpPr>
        <p:spPr>
          <a:xfrm>
            <a:off x="457200" y="3130245"/>
            <a:ext cx="923036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 err="1">
                <a:latin typeface="Söhne"/>
              </a:rPr>
              <a:t>Eclipse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Foundation</a:t>
            </a:r>
            <a:r>
              <a:rPr lang="de-DE" dirty="0">
                <a:latin typeface="Söhne"/>
              </a:rPr>
              <a:t> </a:t>
            </a:r>
            <a:r>
              <a:rPr lang="de-DE" dirty="0" err="1">
                <a:latin typeface="Söhne"/>
              </a:rPr>
              <a:t>as</a:t>
            </a:r>
            <a:r>
              <a:rPr lang="de-DE" b="1" dirty="0">
                <a:latin typeface="Söhne"/>
              </a:rPr>
              <a:t> Industry Open Source </a:t>
            </a:r>
            <a:r>
              <a:rPr lang="de-DE" b="1" dirty="0" err="1">
                <a:latin typeface="Söhne"/>
              </a:rPr>
              <a:t>Incubator</a:t>
            </a:r>
            <a:r>
              <a:rPr lang="de-DE" b="1" dirty="0">
                <a:latin typeface="Söhne"/>
              </a:rPr>
              <a:t> </a:t>
            </a:r>
          </a:p>
          <a:p>
            <a:pPr marL="7286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ndustry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standards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&amp;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hub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strategic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Open Source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I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nnovation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1185863" lvl="2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Embraced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industry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leaders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(like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Bosch.io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0250" lvl="1" indent="-285750">
              <a:spcBef>
                <a:spcPts val="400"/>
              </a:spcBef>
              <a:buClr>
                <a:srgbClr val="C00000"/>
              </a:buClr>
              <a:buFont typeface="Symbol" pitchFamily="2" charset="2"/>
              <a:buChar char="-"/>
              <a:tabLst>
                <a:tab pos="1347788" algn="l"/>
              </a:tabLst>
            </a:pP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Carries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Eclipse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IDE, Jakarta EE, and 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400+ open source </a:t>
            </a:r>
            <a:r>
              <a:rPr lang="de-DE" b="1" i="0" u="none" strike="noStrike" dirty="0" err="1">
                <a:solidFill>
                  <a:srgbClr val="C00000"/>
                </a:solidFill>
                <a:effectLst/>
                <a:latin typeface="Söhne"/>
              </a:rPr>
              <a:t>projects</a:t>
            </a:r>
            <a:endParaRPr lang="de-DE" b="1" i="0" u="none" strike="noStrike" dirty="0">
              <a:solidFill>
                <a:srgbClr val="C00000"/>
              </a:solidFill>
              <a:effectLst/>
              <a:latin typeface="Söhne"/>
            </a:endParaRPr>
          </a:p>
          <a:p>
            <a:pPr marL="444500" lvl="1">
              <a:spcBef>
                <a:spcPts val="400"/>
              </a:spcBef>
              <a:buClr>
                <a:srgbClr val="C00000"/>
              </a:buClr>
              <a:tabLst>
                <a:tab pos="1347788" algn="l"/>
              </a:tabLst>
            </a:pPr>
            <a:br>
              <a:rPr lang="de-DE" altLang="de-DE" dirty="0">
                <a:solidFill>
                  <a:srgbClr val="374151"/>
                </a:solidFill>
                <a:latin typeface="Söhne"/>
                <a:cs typeface="Arial" panose="020B0604020202020204" pitchFamily="34" charset="0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" name="Legende mit Linie (1) 26">
            <a:extLst>
              <a:ext uri="{FF2B5EF4-FFF2-40B4-BE49-F238E27FC236}">
                <a16:creationId xmlns:a16="http://schemas.microsoft.com/office/drawing/2014/main" id="{BBB6B382-FEA8-45DA-C076-DD7AAEC4BD2D}"/>
              </a:ext>
            </a:extLst>
          </p:cNvPr>
          <p:cNvSpPr/>
          <p:nvPr/>
        </p:nvSpPr>
        <p:spPr>
          <a:xfrm>
            <a:off x="457201" y="3039426"/>
            <a:ext cx="8229599" cy="1523833"/>
          </a:xfrm>
          <a:prstGeom prst="borderCallout1">
            <a:avLst>
              <a:gd name="adj1" fmla="val 81"/>
              <a:gd name="adj2" fmla="val 68481"/>
              <a:gd name="adj3" fmla="val -34011"/>
              <a:gd name="adj4" fmla="val 82108"/>
            </a:avLst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B340E8-5E09-A006-FB02-64B808C0C87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1EEFA76-B862-ABBB-1ED6-2DD5B59A3F3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A4DEFA-5807-4E86-36FA-3756F172B3E1}"/>
              </a:ext>
            </a:extLst>
          </p:cNvPr>
          <p:cNvSpPr txBox="1"/>
          <p:nvPr/>
        </p:nvSpPr>
        <p:spPr>
          <a:xfrm flipH="1">
            <a:off x="1278827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81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/>
              <a:t>DIAGRAMME</a:t>
            </a:r>
            <a:endParaRPr lang="de-DE" altLang="de-DE" sz="18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Einrichtung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Adresse einzeilig</a:t>
            </a:r>
          </a:p>
          <a:p>
            <a:pPr eaLnBrk="1" hangingPunct="1"/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T +49 341 97-xxxxx   F +49 341 97-xxxxx</a:t>
            </a:r>
          </a:p>
          <a:p>
            <a:pPr eaLnBrk="1" hangingPunct="1"/>
            <a:endParaRPr lang="de-DE" alt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xxx@uni-leipzig.de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32990" y="1579644"/>
            <a:ext cx="8229599" cy="1063774"/>
          </a:xfrm>
        </p:spPr>
        <p:txBody>
          <a:bodyPr/>
          <a:lstStyle/>
          <a:p>
            <a:pPr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 err="1">
                <a:effectLst/>
                <a:latin typeface="Söhne"/>
              </a:rPr>
              <a:t>Eclipse</a:t>
            </a:r>
            <a:r>
              <a:rPr lang="de-DE" b="1" i="0" u="none" strike="noStrike" dirty="0">
                <a:effectLst/>
                <a:latin typeface="Söhne"/>
              </a:rPr>
              <a:t> Leda: T</a:t>
            </a:r>
            <a:r>
              <a:rPr lang="de-DE" b="1" dirty="0">
                <a:latin typeface="Söhne"/>
              </a:rPr>
              <a:t>echnology </a:t>
            </a:r>
            <a:r>
              <a:rPr lang="de-DE" b="1" dirty="0" err="1">
                <a:latin typeface="Söhne"/>
              </a:rPr>
              <a:t>Ecosystem</a:t>
            </a:r>
            <a:r>
              <a:rPr lang="de-DE" b="1" dirty="0">
                <a:latin typeface="Söhne"/>
              </a:rPr>
              <a:t> </a:t>
            </a:r>
            <a:r>
              <a:rPr lang="de-DE" b="1" dirty="0" err="1">
                <a:latin typeface="Söhne"/>
              </a:rPr>
              <a:t>for</a:t>
            </a:r>
            <a:r>
              <a:rPr lang="de-DE" b="1" dirty="0">
                <a:latin typeface="Söhne"/>
              </a:rPr>
              <a:t> Software-</a:t>
            </a:r>
            <a:r>
              <a:rPr lang="de-DE" b="1" dirty="0" err="1">
                <a:latin typeface="Söhne"/>
              </a:rPr>
              <a:t>Defined</a:t>
            </a:r>
            <a:r>
              <a:rPr lang="de-DE" b="1" dirty="0">
                <a:latin typeface="Söhne"/>
              </a:rPr>
              <a:t>-</a:t>
            </a:r>
            <a:r>
              <a:rPr lang="de-DE" b="1" dirty="0" err="1">
                <a:latin typeface="Söhne"/>
              </a:rPr>
              <a:t>Vehicles</a:t>
            </a:r>
            <a:r>
              <a:rPr lang="de-DE" b="1" dirty="0">
                <a:latin typeface="Söhne"/>
              </a:rPr>
              <a:t> (SDV)</a:t>
            </a: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Aims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bring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various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SDV-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C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omponents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together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in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Optimization</a:t>
            </a:r>
            <a:endParaRPr lang="de-DE" dirty="0">
              <a:solidFill>
                <a:srgbClr val="374151"/>
              </a:solidFill>
              <a:latin typeface="Söhne"/>
            </a:endParaRPr>
          </a:p>
          <a:p>
            <a:pPr lvl="1">
              <a:spcBef>
                <a:spcPts val="400"/>
              </a:spcBef>
              <a:tabLst>
                <a:tab pos="1347788" algn="l"/>
              </a:tabLst>
            </a:pP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Linux </a:t>
            </a:r>
            <a:r>
              <a:rPr lang="de-DE" b="1" dirty="0">
                <a:solidFill>
                  <a:srgbClr val="C00000"/>
                </a:solidFill>
                <a:latin typeface="Söhne"/>
              </a:rPr>
              <a:t>Distro</a:t>
            </a:r>
            <a:r>
              <a:rPr lang="de-DE" b="1" i="0" u="none" strike="noStrike" dirty="0">
                <a:solidFill>
                  <a:srgbClr val="C00000"/>
                </a:solidFill>
                <a:effectLst/>
                <a:latin typeface="Söhne"/>
              </a:rPr>
              <a:t> (OS)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dirty="0">
                <a:solidFill>
                  <a:srgbClr val="374151"/>
                </a:solidFill>
                <a:latin typeface="Söhne"/>
              </a:rPr>
              <a:t>Tool S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tack </a:t>
            </a:r>
            <a:r>
              <a:rPr lang="de-DE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to</a:t>
            </a:r>
            <a:r>
              <a:rPr lang="de-DE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deploy Apps on </a:t>
            </a:r>
            <a:r>
              <a:rPr lang="de-DE" dirty="0" err="1">
                <a:solidFill>
                  <a:srgbClr val="374151"/>
                </a:solidFill>
                <a:latin typeface="Söhne"/>
              </a:rPr>
              <a:t>V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Vehicles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i="0" u="none" strike="noStrike" dirty="0" err="1">
                <a:solidFill>
                  <a:srgbClr val="374151"/>
                </a:solidFill>
                <a:effectLst/>
                <a:latin typeface="Söhne"/>
              </a:rPr>
              <a:t>as</a:t>
            </a:r>
            <a: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  <a:t> „Computer“)</a:t>
            </a: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br>
              <a:rPr lang="de-DE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endParaRPr lang="de-DE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444500" lvl="1" indent="0">
              <a:spcBef>
                <a:spcPts val="400"/>
              </a:spcBef>
              <a:buNone/>
              <a:tabLst>
                <a:tab pos="1347788" algn="l"/>
              </a:tabLst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 algn="ctr">
              <a:spcBef>
                <a:spcPts val="400"/>
              </a:spcBef>
              <a:buNone/>
              <a:tabLst>
                <a:tab pos="1347788" algn="l"/>
              </a:tabLst>
            </a:pPr>
            <a:endParaRPr lang="de-DE" altLang="de-DE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SETUP: WE CONTRIBUTE IN ONE ECLIPSE PROJECT: „LEDA“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64989CC3-C74F-909C-746F-3E380B2E4FEB}"/>
              </a:ext>
            </a:extLst>
          </p:cNvPr>
          <p:cNvSpPr/>
          <p:nvPr/>
        </p:nvSpPr>
        <p:spPr>
          <a:xfrm>
            <a:off x="991001" y="3233607"/>
            <a:ext cx="1054950" cy="936717"/>
          </a:xfrm>
          <a:prstGeom prst="cube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262A31"/>
                </a:solidFill>
              </a:rPr>
              <a:t>App</a:t>
            </a:r>
            <a:endParaRPr lang="de-DE" sz="2000" b="1" dirty="0">
              <a:solidFill>
                <a:srgbClr val="262A3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7932D7-75FD-55EA-23EE-E3CF44236B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920" y="2894695"/>
            <a:ext cx="2629837" cy="1479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45617E-CE64-3497-3700-13E7FE007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707" y="3505318"/>
            <a:ext cx="2019184" cy="201918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6129744-A7C8-DF53-6C52-3B2A21FDAA35}"/>
              </a:ext>
            </a:extLst>
          </p:cNvPr>
          <p:cNvSpPr/>
          <p:nvPr/>
        </p:nvSpPr>
        <p:spPr>
          <a:xfrm>
            <a:off x="2171342" y="3485948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deploy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43C679-3F8C-1C2E-19AC-8A466BB8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590" y="2950153"/>
            <a:ext cx="2432916" cy="1216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412B4F3B-4AEF-A5EE-4538-EB07E044A7C4}"/>
              </a:ext>
            </a:extLst>
          </p:cNvPr>
          <p:cNvSpPr/>
          <p:nvPr/>
        </p:nvSpPr>
        <p:spPr>
          <a:xfrm>
            <a:off x="4969104" y="4043297"/>
            <a:ext cx="1386732" cy="432037"/>
          </a:xfrm>
          <a:prstGeom prst="rightArrow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 err="1">
                <a:solidFill>
                  <a:srgbClr val="262A31"/>
                </a:solidFill>
              </a:rPr>
              <a:t>run</a:t>
            </a:r>
            <a:endParaRPr lang="de-DE" b="1" i="1" dirty="0">
              <a:solidFill>
                <a:srgbClr val="262A3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1D6C6E-EBE6-6B49-D306-C3C70E929121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C4653A-E590-D5A8-81AE-5AA4091A46FF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3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in Bild, das Rad, Reifen, Autoteile, Transport enthält.&#10;&#10;Automatisch generierte Beschreibung">
            <a:extLst>
              <a:ext uri="{FF2B5EF4-FFF2-40B4-BE49-F238E27FC236}">
                <a16:creationId xmlns:a16="http://schemas.microsoft.com/office/drawing/2014/main" id="{412BBA4A-110A-C508-3359-93B437C95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6809" y="1485943"/>
            <a:ext cx="1657432" cy="148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D1412A-F9C9-EE3C-AE1E-5B44DC8F1462}"/>
              </a:ext>
            </a:extLst>
          </p:cNvPr>
          <p:cNvGrpSpPr/>
          <p:nvPr/>
        </p:nvGrpSpPr>
        <p:grpSpPr>
          <a:xfrm>
            <a:off x="2971210" y="1733291"/>
            <a:ext cx="1133893" cy="1252715"/>
            <a:chOff x="940532" y="3682780"/>
            <a:chExt cx="2011915" cy="210037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78EB00B-9AFC-C44E-00D7-BE59BB9B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1" name="Grafik 10" descr="Zahnrad mit einfarbiger Füllung">
              <a:extLst>
                <a:ext uri="{FF2B5EF4-FFF2-40B4-BE49-F238E27FC236}">
                  <a16:creationId xmlns:a16="http://schemas.microsoft.com/office/drawing/2014/main" id="{35C4F3F1-568A-28FB-4847-D5F3A254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PROJECT OUTLINE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THE PROJECT GOALS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C964D2-0848-F903-CC97-F34409246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849" y="2232014"/>
            <a:ext cx="1437821" cy="14378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A54EC3D-0416-F89D-BAE4-C442EFED8C7E}"/>
              </a:ext>
            </a:extLst>
          </p:cNvPr>
          <p:cNvSpPr txBox="1"/>
          <p:nvPr/>
        </p:nvSpPr>
        <p:spPr>
          <a:xfrm>
            <a:off x="724723" y="3301276"/>
            <a:ext cx="7104958" cy="1252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A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. </a:t>
            </a:r>
            <a:r>
              <a:rPr lang="de-DE" sz="1400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Reshape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inefficient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„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old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“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endParaRPr lang="de-DE" sz="1400" dirty="0">
              <a:solidFill>
                <a:srgbClr val="262A31"/>
              </a:solidFill>
              <a:latin typeface="+mn-lt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1400" b="1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B. 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Melt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new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Deployment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Process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into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</a:t>
            </a:r>
          </a:p>
          <a:p>
            <a:pPr lvl="2">
              <a:lnSpc>
                <a:spcPct val="150000"/>
              </a:lnSpc>
            </a:pPr>
            <a:r>
              <a:rPr lang="de-DE" sz="1400" b="1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C. 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Test Hardware &amp;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on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Jetson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Nano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that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runs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  <a:endParaRPr lang="de-DE" sz="1400" dirty="0">
              <a:solidFill>
                <a:srgbClr val="262A31"/>
              </a:solidFill>
              <a:latin typeface="+mn-lt"/>
              <a:cs typeface="Arial" panose="020B0604020202020204" pitchFamily="34" charset="0"/>
              <a:sym typeface="Wingdings" pitchFamily="2" charset="2"/>
            </a:endParaRPr>
          </a:p>
          <a:p>
            <a:pPr lvl="3">
              <a:lnSpc>
                <a:spcPct val="150000"/>
              </a:lnSpc>
            </a:pPr>
            <a:r>
              <a:rPr lang="de-DE" sz="1400" b="1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	D.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Contribute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VSCode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Plugin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to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Open Source Repository </a:t>
            </a:r>
            <a:r>
              <a:rPr lang="de-DE" sz="1400" dirty="0" err="1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of</a:t>
            </a:r>
            <a:r>
              <a:rPr lang="de-DE" sz="1400" dirty="0">
                <a:solidFill>
                  <a:srgbClr val="262A31"/>
                </a:solidFill>
                <a:latin typeface="+mn-lt"/>
                <a:cs typeface="Arial" panose="020B0604020202020204" pitchFamily="34" charset="0"/>
              </a:rPr>
              <a:t> Leda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4109A-9AFA-93F7-885A-6E2CF0C49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824" y="1733291"/>
            <a:ext cx="1137069" cy="11370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3B5531-303B-E5FE-8FB9-7A38A66DA4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479" y="2020531"/>
            <a:ext cx="692559" cy="69255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6D769ED-CE9F-B322-4FF3-BD53077A86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5983" y="1562765"/>
            <a:ext cx="1335550" cy="434054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96A15A7-EE8D-CF97-E04B-A4A6D5C0E00F}"/>
              </a:ext>
            </a:extLst>
          </p:cNvPr>
          <p:cNvSpPr/>
          <p:nvPr/>
        </p:nvSpPr>
        <p:spPr>
          <a:xfrm>
            <a:off x="2290196" y="213313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B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66EB58B-4398-89A6-F89D-784474A3CF00}"/>
              </a:ext>
            </a:extLst>
          </p:cNvPr>
          <p:cNvSpPr/>
          <p:nvPr/>
        </p:nvSpPr>
        <p:spPr>
          <a:xfrm>
            <a:off x="4186665" y="213313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C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1D376343-DF63-7872-F199-AA4793F14B5F}"/>
              </a:ext>
            </a:extLst>
          </p:cNvPr>
          <p:cNvSpPr/>
          <p:nvPr/>
        </p:nvSpPr>
        <p:spPr>
          <a:xfrm>
            <a:off x="6721926" y="2136854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D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6E228D5-ACAD-FB41-40D5-0AA21751D22F}"/>
              </a:ext>
            </a:extLst>
          </p:cNvPr>
          <p:cNvSpPr/>
          <p:nvPr/>
        </p:nvSpPr>
        <p:spPr>
          <a:xfrm>
            <a:off x="370028" y="2152512"/>
            <a:ext cx="667864" cy="432037"/>
          </a:xfrm>
          <a:prstGeom prst="rightArrow">
            <a:avLst/>
          </a:prstGeom>
          <a:solidFill>
            <a:srgbClr val="C9C9C9">
              <a:alpha val="1519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i="1" dirty="0">
                <a:solidFill>
                  <a:srgbClr val="262A31"/>
                </a:solidFill>
              </a:rPr>
              <a:t>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3D404-8BE4-CA87-7598-292F860498E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84031C-2971-370D-009B-A7C6EAD2F9D4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PROBLEM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1325821" y="1555117"/>
            <a:ext cx="6703196" cy="3009392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WHY WE HAVE TO RESHAPE THE DEPLOYMENT PROCESS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823635D6-D024-0140-45E0-D9B7587700FB}"/>
              </a:ext>
            </a:extLst>
          </p:cNvPr>
          <p:cNvSpPr/>
          <p:nvPr/>
        </p:nvSpPr>
        <p:spPr>
          <a:xfrm>
            <a:off x="3775962" y="3767100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Error-</a:t>
            </a:r>
            <a:r>
              <a:rPr lang="de-DE" sz="1050" b="1" i="1" dirty="0" err="1">
                <a:solidFill>
                  <a:schemeClr val="tx1"/>
                </a:solidFill>
              </a:rPr>
              <a:t>intense</a:t>
            </a:r>
            <a:endParaRPr lang="de-DE" sz="1050" b="1" i="1" dirty="0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45D5B8F-1875-E77B-9D71-A3EDBF998B0D}"/>
              </a:ext>
            </a:extLst>
          </p:cNvPr>
          <p:cNvSpPr/>
          <p:nvPr/>
        </p:nvSpPr>
        <p:spPr>
          <a:xfrm>
            <a:off x="4660260" y="2901032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Time Overhead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2E022E09-95A8-4338-9179-ABAA17065622}"/>
              </a:ext>
            </a:extLst>
          </p:cNvPr>
          <p:cNvSpPr/>
          <p:nvPr/>
        </p:nvSpPr>
        <p:spPr>
          <a:xfrm>
            <a:off x="1737552" y="3054418"/>
            <a:ext cx="1917912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 err="1">
                <a:solidFill>
                  <a:schemeClr val="tx1"/>
                </a:solidFill>
              </a:rPr>
              <a:t>Advances</a:t>
            </a:r>
            <a:r>
              <a:rPr lang="de-DE" sz="1050" b="1" i="1" dirty="0">
                <a:solidFill>
                  <a:schemeClr val="tx1"/>
                </a:solidFill>
              </a:rPr>
              <a:t> Infrastructure Knowledge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8DB818B-2659-5DA0-40F9-9B2875381E7E}"/>
              </a:ext>
            </a:extLst>
          </p:cNvPr>
          <p:cNvCxnSpPr>
            <a:cxnSpLocks/>
          </p:cNvCxnSpPr>
          <p:nvPr/>
        </p:nvCxnSpPr>
        <p:spPr>
          <a:xfrm flipH="1" flipV="1">
            <a:off x="5843052" y="1555117"/>
            <a:ext cx="32276" cy="3009392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5D08C0FD-A00D-0387-8AB2-145DBDBADE5D}"/>
              </a:ext>
            </a:extLst>
          </p:cNvPr>
          <p:cNvSpPr/>
          <p:nvPr/>
        </p:nvSpPr>
        <p:spPr>
          <a:xfrm>
            <a:off x="6139504" y="3137844"/>
            <a:ext cx="901457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6847EDE-44D8-7ADB-7212-8907BEE0AFAC}"/>
              </a:ext>
            </a:extLst>
          </p:cNvPr>
          <p:cNvSpPr/>
          <p:nvPr/>
        </p:nvSpPr>
        <p:spPr>
          <a:xfrm>
            <a:off x="6685169" y="3867368"/>
            <a:ext cx="1164756" cy="473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i="1" dirty="0">
                <a:solidFill>
                  <a:schemeClr val="tx1"/>
                </a:solidFill>
              </a:rPr>
              <a:t>Remote </a:t>
            </a:r>
            <a:r>
              <a:rPr lang="de-DE" sz="1050" b="1" i="1" dirty="0" err="1">
                <a:solidFill>
                  <a:schemeClr val="tx1"/>
                </a:solidFill>
              </a:rPr>
              <a:t>Build</a:t>
            </a:r>
            <a:r>
              <a:rPr lang="de-DE" sz="1050" b="1" i="1" dirty="0">
                <a:solidFill>
                  <a:schemeClr val="tx1"/>
                </a:solidFill>
              </a:rPr>
              <a:t> Tools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EF232EC-A789-F8DC-85C5-FEF096B1B138}"/>
              </a:ext>
            </a:extLst>
          </p:cNvPr>
          <p:cNvCxnSpPr>
            <a:stCxn id="4" idx="2"/>
          </p:cNvCxnSpPr>
          <p:nvPr/>
        </p:nvCxnSpPr>
        <p:spPr>
          <a:xfrm flipH="1">
            <a:off x="2917724" y="2491576"/>
            <a:ext cx="666713" cy="56284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59BEE-09D2-D886-4B19-3EDDED278C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584437" y="2491576"/>
            <a:ext cx="642254" cy="12755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77BD8A7-101F-30E6-7AA0-DE4A46BD5629}"/>
              </a:ext>
            </a:extLst>
          </p:cNvPr>
          <p:cNvCxnSpPr>
            <a:cxnSpLocks/>
          </p:cNvCxnSpPr>
          <p:nvPr/>
        </p:nvCxnSpPr>
        <p:spPr>
          <a:xfrm>
            <a:off x="3590925" y="2491576"/>
            <a:ext cx="1539433" cy="40945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1752902" y="1795950"/>
            <a:ext cx="3663069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Manuel </a:t>
            </a:r>
            <a:r>
              <a:rPr lang="de-DE" sz="1600" b="1" i="1" dirty="0" err="1">
                <a:solidFill>
                  <a:schemeClr val="tx1"/>
                </a:solidFill>
              </a:rPr>
              <a:t>Config</a:t>
            </a:r>
            <a:r>
              <a:rPr lang="de-DE" sz="1600" b="1" i="1" dirty="0">
                <a:solidFill>
                  <a:schemeClr val="tx1"/>
                </a:solidFill>
              </a:rPr>
              <a:t> on Vehicle 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>
                <a:solidFill>
                  <a:schemeClr val="tx1"/>
                </a:solidFill>
              </a:rPr>
              <a:t>(via SSH)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8EFBC41-1912-F4C1-1A72-82323DAA54CB}"/>
              </a:ext>
            </a:extLst>
          </p:cNvPr>
          <p:cNvCxnSpPr>
            <a:cxnSpLocks/>
          </p:cNvCxnSpPr>
          <p:nvPr/>
        </p:nvCxnSpPr>
        <p:spPr>
          <a:xfrm>
            <a:off x="6892735" y="2736894"/>
            <a:ext cx="623365" cy="113047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59CC16E-FF20-E460-61A7-2D7FDD28C12B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6590233" y="2751321"/>
            <a:ext cx="311947" cy="38652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6004420" y="2055695"/>
            <a:ext cx="1743261" cy="695626"/>
          </a:xfrm>
          <a:prstGeom prst="roundRect">
            <a:avLst/>
          </a:prstGeom>
          <a:solidFill>
            <a:srgbClr val="C9C9C9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</a:t>
            </a:r>
            <a:br>
              <a:rPr lang="de-DE" sz="1600" b="1" i="1" dirty="0">
                <a:solidFill>
                  <a:schemeClr val="tx1"/>
                </a:solidFill>
              </a:rPr>
            </a:b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42" name="Gewitterblitz 41">
            <a:extLst>
              <a:ext uri="{FF2B5EF4-FFF2-40B4-BE49-F238E27FC236}">
                <a16:creationId xmlns:a16="http://schemas.microsoft.com/office/drawing/2014/main" id="{43DC0775-BA0F-B51F-C1C9-C4C1B7A8F092}"/>
              </a:ext>
            </a:extLst>
          </p:cNvPr>
          <p:cNvSpPr/>
          <p:nvPr/>
        </p:nvSpPr>
        <p:spPr>
          <a:xfrm rot="1200432">
            <a:off x="5236492" y="1891575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>
            <a:extLst>
              <a:ext uri="{FF2B5EF4-FFF2-40B4-BE49-F238E27FC236}">
                <a16:creationId xmlns:a16="http://schemas.microsoft.com/office/drawing/2014/main" id="{7A3B34D9-C43A-75D8-39BD-DC9DFF278EB6}"/>
              </a:ext>
            </a:extLst>
          </p:cNvPr>
          <p:cNvSpPr/>
          <p:nvPr/>
        </p:nvSpPr>
        <p:spPr>
          <a:xfrm rot="1200432">
            <a:off x="7530329" y="2326095"/>
            <a:ext cx="362737" cy="543240"/>
          </a:xfrm>
          <a:prstGeom prst="lightningBol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8EDC52-8434-AB3E-93F1-0015120D1ED8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29" grpId="0" animBg="1"/>
      <p:bldP spid="30" grpId="0" animBg="1"/>
      <p:bldP spid="4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SOLUTION SPACE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FE8D03F6-199B-2B74-F8B8-662C915EC15C}"/>
              </a:ext>
            </a:extLst>
          </p:cNvPr>
          <p:cNvSpPr/>
          <p:nvPr/>
        </p:nvSpPr>
        <p:spPr>
          <a:xfrm>
            <a:off x="457200" y="1564953"/>
            <a:ext cx="4313583" cy="3009392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30D2DA16-BAF9-4CFB-3D68-FB9DC351B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/>
          <a:lstStyle/>
          <a:p>
            <a:pPr marL="0" indent="0"/>
            <a:r>
              <a:rPr lang="de-DE" altLang="de-DE" b="1" cap="none" dirty="0">
                <a:latin typeface="Arial" panose="020B0604020202020204" pitchFamily="34" charset="0"/>
                <a:cs typeface="Arial" panose="020B0604020202020204" pitchFamily="34" charset="0"/>
              </a:rPr>
              <a:t>A VSCODE PLUGIN CHANGES THE PROCESS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8CFBF05-D042-012E-18A2-CFA51DB80D38}"/>
              </a:ext>
            </a:extLst>
          </p:cNvPr>
          <p:cNvSpPr/>
          <p:nvPr/>
        </p:nvSpPr>
        <p:spPr>
          <a:xfrm>
            <a:off x="782456" y="2111331"/>
            <a:ext cx="3663069" cy="695626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Manuel </a:t>
            </a:r>
            <a:r>
              <a:rPr lang="de-DE" sz="1600" b="1" i="1" dirty="0" err="1">
                <a:solidFill>
                  <a:schemeClr val="tx1"/>
                </a:solidFill>
              </a:rPr>
              <a:t>Deployment</a:t>
            </a:r>
            <a:r>
              <a:rPr lang="de-DE" sz="1600" b="1" i="1" dirty="0">
                <a:solidFill>
                  <a:schemeClr val="tx1"/>
                </a:solidFill>
              </a:rPr>
              <a:t> </a:t>
            </a:r>
            <a:r>
              <a:rPr lang="de-DE" sz="1600" b="1" i="1" dirty="0" err="1">
                <a:solidFill>
                  <a:schemeClr val="tx1"/>
                </a:solidFill>
              </a:rPr>
              <a:t>Configuration</a:t>
            </a:r>
            <a:r>
              <a:rPr lang="de-DE" sz="1600" b="1" i="1" dirty="0">
                <a:solidFill>
                  <a:schemeClr val="tx1"/>
                </a:solidFill>
              </a:rPr>
              <a:t> on Vehicle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E1C89D8-9F11-D639-8A27-C7163AB5B9AB}"/>
              </a:ext>
            </a:extLst>
          </p:cNvPr>
          <p:cNvSpPr/>
          <p:nvPr/>
        </p:nvSpPr>
        <p:spPr>
          <a:xfrm>
            <a:off x="1742359" y="3189017"/>
            <a:ext cx="1743261" cy="695626"/>
          </a:xfrm>
          <a:prstGeom prst="roundRect">
            <a:avLst/>
          </a:prstGeom>
          <a:gradFill flip="none" rotWithShape="1">
            <a:gsLst>
              <a:gs pos="0">
                <a:srgbClr val="C9C9C9">
                  <a:tint val="66000"/>
                  <a:satMod val="160000"/>
                </a:srgbClr>
              </a:gs>
              <a:gs pos="50000">
                <a:srgbClr val="C9C9C9">
                  <a:tint val="44500"/>
                  <a:satMod val="160000"/>
                </a:srgbClr>
              </a:gs>
              <a:gs pos="100000">
                <a:srgbClr val="C9C9C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i="1" dirty="0">
                <a:solidFill>
                  <a:schemeClr val="tx1"/>
                </a:solidFill>
              </a:rPr>
              <a:t>Multiple </a:t>
            </a:r>
            <a:r>
              <a:rPr lang="de-DE" sz="1600" b="1" i="1" dirty="0" err="1">
                <a:solidFill>
                  <a:schemeClr val="tx1"/>
                </a:solidFill>
              </a:rPr>
              <a:t>Dependencies</a:t>
            </a:r>
            <a:endParaRPr lang="de-DE" sz="1600" b="1" i="1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B9EDBC32-0EE3-CD33-F96B-09D28FCD7DE6}"/>
              </a:ext>
            </a:extLst>
          </p:cNvPr>
          <p:cNvSpPr/>
          <p:nvPr/>
        </p:nvSpPr>
        <p:spPr>
          <a:xfrm>
            <a:off x="5053263" y="1579644"/>
            <a:ext cx="3633537" cy="3054110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highlight>
                <a:srgbClr val="00FF00"/>
              </a:highlight>
              <a:latin typeface="Bosch Office Sans"/>
            </a:endParaRPr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69E60CF2-7D91-B032-873D-A7E4B07CA0B8}"/>
              </a:ext>
            </a:extLst>
          </p:cNvPr>
          <p:cNvSpPr/>
          <p:nvPr/>
        </p:nvSpPr>
        <p:spPr>
          <a:xfrm>
            <a:off x="4572000" y="2001944"/>
            <a:ext cx="1391478" cy="91440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Solution</a:t>
            </a:r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25D8928-24D4-3FB8-86DC-325ABF35CC9A}"/>
              </a:ext>
            </a:extLst>
          </p:cNvPr>
          <p:cNvSpPr/>
          <p:nvPr/>
        </p:nvSpPr>
        <p:spPr>
          <a:xfrm>
            <a:off x="3661785" y="3106902"/>
            <a:ext cx="1743260" cy="91440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Solution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8237564-1AE2-BED0-835D-41B3D7D365D8}"/>
              </a:ext>
            </a:extLst>
          </p:cNvPr>
          <p:cNvGrpSpPr/>
          <p:nvPr/>
        </p:nvGrpSpPr>
        <p:grpSpPr>
          <a:xfrm>
            <a:off x="7651859" y="1810743"/>
            <a:ext cx="709685" cy="648401"/>
            <a:chOff x="940532" y="3682780"/>
            <a:chExt cx="2011915" cy="210037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6F159E-56E8-1EA8-893F-9A488598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32" y="3682780"/>
              <a:ext cx="1796044" cy="1796045"/>
            </a:xfrm>
            <a:prstGeom prst="rect">
              <a:avLst/>
            </a:prstGeom>
          </p:spPr>
        </p:pic>
        <p:pic>
          <p:nvPicPr>
            <p:cNvPr id="14" name="Grafik 13" descr="Zahnrad mit einfarbiger Füllung">
              <a:extLst>
                <a:ext uri="{FF2B5EF4-FFF2-40B4-BE49-F238E27FC236}">
                  <a16:creationId xmlns:a16="http://schemas.microsoft.com/office/drawing/2014/main" id="{9B6CB575-FA18-7650-68B9-B19E4727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3632" y="4724337"/>
              <a:ext cx="1058815" cy="1058816"/>
            </a:xfrm>
            <a:prstGeom prst="rect">
              <a:avLst/>
            </a:prstGeom>
          </p:spPr>
        </p:pic>
      </p:grp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0B57814B-E66E-9AE0-C6AD-2B4163F2C073}"/>
              </a:ext>
            </a:extLst>
          </p:cNvPr>
          <p:cNvSpPr/>
          <p:nvPr/>
        </p:nvSpPr>
        <p:spPr>
          <a:xfrm>
            <a:off x="5661325" y="2087969"/>
            <a:ext cx="2624072" cy="1326639"/>
          </a:xfrm>
          <a:prstGeom prst="roundRect">
            <a:avLst/>
          </a:prstGeom>
          <a:solidFill>
            <a:srgbClr val="79B2D4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bg1"/>
                </a:solidFill>
              </a:rPr>
              <a:t>Automated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Deployment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Process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directly</a:t>
            </a:r>
            <a:r>
              <a:rPr lang="de-DE" b="1" dirty="0">
                <a:solidFill>
                  <a:schemeClr val="bg1"/>
                </a:solidFill>
              </a:rPr>
              <a:t> in IDE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A8C5400-E197-7829-A5BB-29525531B068}"/>
              </a:ext>
            </a:extLst>
          </p:cNvPr>
          <p:cNvSpPr/>
          <p:nvPr/>
        </p:nvSpPr>
        <p:spPr>
          <a:xfrm>
            <a:off x="5661325" y="3492989"/>
            <a:ext cx="2624072" cy="1326639"/>
          </a:xfrm>
          <a:prstGeom prst="roundRect">
            <a:avLst/>
          </a:prstGeom>
          <a:solidFill>
            <a:srgbClr val="79B2D4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bg1"/>
                </a:solidFill>
              </a:rPr>
              <a:t>Reshaped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Process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internalize</a:t>
            </a:r>
            <a:r>
              <a:rPr lang="de-DE" b="1" dirty="0">
                <a:solidFill>
                  <a:schemeClr val="bg1"/>
                </a:solidFill>
              </a:rPr>
              <a:t> all </a:t>
            </a:r>
            <a:r>
              <a:rPr lang="de-DE" b="1" dirty="0" err="1">
                <a:solidFill>
                  <a:schemeClr val="bg1"/>
                </a:solidFill>
              </a:rPr>
              <a:t>build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resources</a:t>
            </a:r>
            <a:r>
              <a:rPr lang="de-DE" b="1" dirty="0">
                <a:solidFill>
                  <a:schemeClr val="bg1"/>
                </a:solidFill>
              </a:rPr>
              <a:t> (</a:t>
            </a:r>
            <a:r>
              <a:rPr lang="de-DE" b="1" dirty="0" err="1">
                <a:solidFill>
                  <a:schemeClr val="bg1"/>
                </a:solidFill>
              </a:rPr>
              <a:t>no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internet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needed</a:t>
            </a:r>
            <a:r>
              <a:rPr lang="de-DE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E20C3CD-0B53-7B0E-C450-2481E253435F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7DFCF2-3866-620D-C8A1-41C2FA6645C2}"/>
              </a:ext>
            </a:extLst>
          </p:cNvPr>
          <p:cNvSpPr txBox="1"/>
          <p:nvPr/>
        </p:nvSpPr>
        <p:spPr>
          <a:xfrm flipH="1">
            <a:off x="1187220" y="4846269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474B2A-4AD7-0321-CC4B-CA7449AD8F83}"/>
              </a:ext>
            </a:extLst>
          </p:cNvPr>
          <p:cNvSpPr txBox="1"/>
          <p:nvPr/>
        </p:nvSpPr>
        <p:spPr>
          <a:xfrm>
            <a:off x="4087906" y="2456329"/>
            <a:ext cx="948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DEMO!!!!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CAB0BE-6DC6-F408-32E5-0956F9B9CBF3}"/>
              </a:ext>
            </a:extLst>
          </p:cNvPr>
          <p:cNvSpPr txBox="1"/>
          <p:nvPr/>
        </p:nvSpPr>
        <p:spPr>
          <a:xfrm flipH="1">
            <a:off x="544369" y="74424"/>
            <a:ext cx="583956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1" i="0" dirty="0">
                <a:latin typeface="+mn-lt"/>
                <a:cs typeface="Arial" panose="020B0604020202020204" pitchFamily="34" charset="0"/>
              </a:rPr>
              <a:t>Software Engineering Project </a:t>
            </a:r>
            <a:r>
              <a:rPr lang="de-DE" sz="1200" i="0" dirty="0">
                <a:latin typeface="+mn-lt"/>
                <a:cs typeface="Arial" panose="020B0604020202020204" pitchFamily="34" charset="0"/>
              </a:rPr>
              <a:t>| Team </a:t>
            </a:r>
            <a:r>
              <a:rPr lang="de-DE" sz="1200" i="0" dirty="0" err="1">
                <a:latin typeface="+mn-lt"/>
                <a:cs typeface="Arial" panose="020B0604020202020204" pitchFamily="34" charset="0"/>
              </a:rPr>
              <a:t>Bosch.IO</a:t>
            </a:r>
            <a:endParaRPr lang="de-DE" sz="12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7882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0</TotalTime>
  <Words>2154</Words>
  <Application>Microsoft Macintosh PowerPoint</Application>
  <PresentationFormat>Bildschirmpräsentation (16:9)</PresentationFormat>
  <Paragraphs>463</Paragraphs>
  <Slides>43</Slides>
  <Notes>24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4" baseType="lpstr">
      <vt:lpstr>Arial Unicode MS</vt:lpstr>
      <vt:lpstr>Arial</vt:lpstr>
      <vt:lpstr>Bosch Office Sans</vt:lpstr>
      <vt:lpstr>Calibri</vt:lpstr>
      <vt:lpstr>Futura</vt:lpstr>
      <vt:lpstr>Poppins</vt:lpstr>
      <vt:lpstr>Söhne</vt:lpstr>
      <vt:lpstr>Symbol</vt:lpstr>
      <vt:lpstr>Master1_UniLeipzig_PPT Vorlage</vt:lpstr>
      <vt:lpstr>Master2_UniLeipzig_PPT Vorlage</vt:lpstr>
      <vt:lpstr>Diagramm</vt:lpstr>
      <vt:lpstr>VSCode Plugin Development  for Automotive App Deployment </vt:lpstr>
      <vt:lpstr>PROJECT OUTLINE:  SETUP, GOALS &amp; OUTCOME</vt:lpstr>
      <vt:lpstr>PROJECT OUTLINE</vt:lpstr>
      <vt:lpstr>PROJECT OUTLINE</vt:lpstr>
      <vt:lpstr>PROJECT OUTLINE</vt:lpstr>
      <vt:lpstr>PROJECT OUTLINE</vt:lpstr>
      <vt:lpstr>PROBLEM SPACE</vt:lpstr>
      <vt:lpstr>SOLUTION SPACE</vt:lpstr>
      <vt:lpstr>LIVE DEMO</vt:lpstr>
      <vt:lpstr>OPTION: THE LOCAL BUILD (NO INTERNET REQUIRED AT ALL)</vt:lpstr>
      <vt:lpstr>ORGANISATION: HOW WE MANAGE THIS PROJECT</vt:lpstr>
      <vt:lpstr>1. ONBOARDING</vt:lpstr>
      <vt:lpstr>2. DEVELOPMENT ORGANISATION</vt:lpstr>
      <vt:lpstr>3. INTERACTIONS</vt:lpstr>
      <vt:lpstr>4. SPECIFIC ACTIVITIES</vt:lpstr>
      <vt:lpstr>DEVELOPMENT WORKFLOW, ENVIRONMENT &amp; TYPICAL ISSUES</vt:lpstr>
      <vt:lpstr>PowerPoint-Präsentation</vt:lpstr>
      <vt:lpstr>OUR IDEAL DEVELOPMENT WORKFLOW</vt:lpstr>
      <vt:lpstr>TYPICAL ISSUES</vt:lpstr>
      <vt:lpstr>BIGGEST CHALLENGE, HIGHLIGHT &amp; KEY LEARNINGS</vt:lpstr>
      <vt:lpstr>BIGGEST Challenge: BECOME PROJECT-COMPLIENT</vt:lpstr>
      <vt:lpstr>BIGGEST Challenge: BECOME PROJECT-COMPLIENT</vt:lpstr>
      <vt:lpstr>BIGGEST Challenge: BECOME PROJECT-COMPLIENT</vt:lpstr>
      <vt:lpstr>BIGGEST HIGHLIGHT: WE WILL BE PART OF LEDA</vt:lpstr>
      <vt:lpstr>CONCLUSION: WHAT WE HAVE LEARNED</vt:lpstr>
      <vt:lpstr>Struktur</vt:lpstr>
      <vt:lpstr>Team Bosch.IO thanks you for the attention! – Q&amp;A</vt:lpstr>
      <vt:lpstr>TRENNUNG</vt:lpstr>
      <vt:lpstr>Project Operations &amp; Organisation</vt:lpstr>
      <vt:lpstr>Project Operations &amp; Organisation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Zwischenfolie  ohne Bild </vt:lpstr>
      <vt:lpstr>Anwendungsbeispiel</vt:lpstr>
      <vt:lpstr>Anwendungsbeispiel</vt:lpstr>
      <vt:lpstr>PowerPoint-Präsentation</vt:lpstr>
      <vt:lpstr>Anwendungs-beispiel</vt:lpstr>
      <vt:lpstr>Anwendungsbeispiel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  </dc:title>
  <dc:creator>D´angelico, Leonardo Alexander Valentin</dc:creator>
  <cp:lastModifiedBy>D´angelico, Leonardo Alexander Valentin</cp:lastModifiedBy>
  <cp:revision>148</cp:revision>
  <cp:lastPrinted>2017-09-28T12:33:25Z</cp:lastPrinted>
  <dcterms:created xsi:type="dcterms:W3CDTF">2023-09-19T09:18:08Z</dcterms:created>
  <dcterms:modified xsi:type="dcterms:W3CDTF">2023-09-23T10:22:22Z</dcterms:modified>
</cp:coreProperties>
</file>